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69"/>
  </p:notesMasterIdLst>
  <p:sldIdLst>
    <p:sldId id="610" r:id="rId3"/>
    <p:sldId id="611" r:id="rId4"/>
    <p:sldId id="612" r:id="rId5"/>
    <p:sldId id="613" r:id="rId6"/>
    <p:sldId id="614" r:id="rId7"/>
    <p:sldId id="615" r:id="rId8"/>
    <p:sldId id="616" r:id="rId9"/>
    <p:sldId id="617" r:id="rId10"/>
    <p:sldId id="618" r:id="rId11"/>
    <p:sldId id="619" r:id="rId12"/>
    <p:sldId id="620" r:id="rId13"/>
    <p:sldId id="621" r:id="rId14"/>
    <p:sldId id="622" r:id="rId15"/>
    <p:sldId id="623" r:id="rId16"/>
    <p:sldId id="624" r:id="rId17"/>
    <p:sldId id="625" r:id="rId18"/>
    <p:sldId id="626" r:id="rId19"/>
    <p:sldId id="627" r:id="rId20"/>
    <p:sldId id="628" r:id="rId21"/>
    <p:sldId id="629" r:id="rId22"/>
    <p:sldId id="630" r:id="rId23"/>
    <p:sldId id="631" r:id="rId24"/>
    <p:sldId id="632" r:id="rId25"/>
    <p:sldId id="633" r:id="rId26"/>
    <p:sldId id="634" r:id="rId27"/>
    <p:sldId id="635" r:id="rId28"/>
    <p:sldId id="636" r:id="rId29"/>
    <p:sldId id="637" r:id="rId30"/>
    <p:sldId id="638" r:id="rId31"/>
    <p:sldId id="639" r:id="rId32"/>
    <p:sldId id="640" r:id="rId33"/>
    <p:sldId id="641" r:id="rId34"/>
    <p:sldId id="642" r:id="rId35"/>
    <p:sldId id="643" r:id="rId36"/>
    <p:sldId id="644" r:id="rId37"/>
    <p:sldId id="645" r:id="rId38"/>
    <p:sldId id="646" r:id="rId39"/>
    <p:sldId id="647" r:id="rId40"/>
    <p:sldId id="648" r:id="rId41"/>
    <p:sldId id="649" r:id="rId42"/>
    <p:sldId id="650" r:id="rId43"/>
    <p:sldId id="651" r:id="rId44"/>
    <p:sldId id="652" r:id="rId45"/>
    <p:sldId id="653" r:id="rId46"/>
    <p:sldId id="654" r:id="rId47"/>
    <p:sldId id="655" r:id="rId48"/>
    <p:sldId id="656" r:id="rId49"/>
    <p:sldId id="657" r:id="rId50"/>
    <p:sldId id="658" r:id="rId51"/>
    <p:sldId id="659" r:id="rId52"/>
    <p:sldId id="660" r:id="rId53"/>
    <p:sldId id="661" r:id="rId54"/>
    <p:sldId id="662" r:id="rId55"/>
    <p:sldId id="663" r:id="rId56"/>
    <p:sldId id="664" r:id="rId57"/>
    <p:sldId id="665" r:id="rId58"/>
    <p:sldId id="666" r:id="rId59"/>
    <p:sldId id="667" r:id="rId60"/>
    <p:sldId id="668" r:id="rId61"/>
    <p:sldId id="669" r:id="rId62"/>
    <p:sldId id="670" r:id="rId63"/>
    <p:sldId id="671" r:id="rId64"/>
    <p:sldId id="672" r:id="rId65"/>
    <p:sldId id="673" r:id="rId66"/>
    <p:sldId id="674" r:id="rId67"/>
    <p:sldId id="517" r:id="rId6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BDC11F"/>
    <a:srgbClr val="200AC2"/>
    <a:srgbClr val="990000"/>
    <a:srgbClr val="F36253"/>
    <a:srgbClr val="57F380"/>
    <a:srgbClr val="008000"/>
    <a:srgbClr val="04D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99137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E82548-1889-47D3-BC8E-8518858F4076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pt-BR"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EE8A7C-228C-4810-8C08-00E88F34BBE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876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t>Esta apresentação demonstra os novos recursos do PowerPoint e é visualizada com melhor resolução no modo Apresentação de Slides. Esses slides foram projetados para fornecer a você idéias excelentes de criação de apresentações no PowerPoint 2010.</a:t>
            </a:r>
          </a:p>
          <a:p>
            <a:pPr eaLnBrk="1" hangingPunct="1">
              <a:spcBef>
                <a:spcPct val="0"/>
              </a:spcBef>
            </a:pPr>
            <a:endParaRPr/>
          </a:p>
          <a:p>
            <a:pPr eaLnBrk="1" hangingPunct="1">
              <a:spcBef>
                <a:spcPct val="0"/>
              </a:spcBef>
            </a:pPr>
            <a:r>
              <a:t>Para obter mais exemplos de modelos, clique na guia Arquivo e, na guia Novo, clique em Exemplos de Modelos.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733152-8BD7-42C7-B7AD-F612DE7F24FA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92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38"/>
            <a:ext cx="34988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0638"/>
            <a:ext cx="56245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817813"/>
            <a:ext cx="7669212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2819400"/>
            <a:ext cx="14605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9525"/>
            <a:ext cx="9097962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/>
          <p:nvPr userDrawn="1"/>
        </p:nvSpPr>
        <p:spPr>
          <a:xfrm>
            <a:off x="8755063" y="2470150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>
              <a:solidFill>
                <a:srgbClr val="F47F28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BR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>
            <a:normAutofit/>
          </a:bodyPr>
          <a:lstStyle>
            <a:lvl1pPr marL="0" indent="0" eaLnBrk="1" latinLnBrk="0" hangingPunct="1">
              <a:defRPr kumimoji="0" lang="pt-BR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FAA25D-12D5-47BC-90EB-2D641E69CF62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32157F-C715-4188-AF1D-E7580B639F0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12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ídia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595313" y="4800600"/>
            <a:ext cx="4873625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pt-BR"/>
            </a:lvl1pPr>
          </a:lstStyle>
          <a:p>
            <a:pPr lvl="0"/>
            <a:r>
              <a:rPr lang="pt-BR" noProof="0"/>
              <a:t>Clique no ícone para adicionar mídia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BR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CAA58E-35CD-43D8-B8A0-FB8150CC3A97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4CFADA6-8CAE-45D7-BE41-82BB0230C80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47413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BR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CA7309-5019-44A9-9CE2-138A1B946191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0D7B4C-D9A5-450A-AADB-122ADABAD8D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6123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BR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4044A-7527-4437-9C15-70C45E7C209B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BF33-80FF-452C-ACE9-B8ED3373E796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8174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1C125E8-216B-4260-B417-3DDAAED56703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DCCF9A5-2225-4D38-8493-AE1CF6E06C2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44152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DA86-98E9-4045-A1EA-B1F0C45FEB93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9190-379D-4ADA-94B1-1FDF9F28A1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71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86F1-00E3-47B5-82E5-2E8D4E43DE84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C994-F79E-42D5-845F-7365D1CE94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8104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5513D-80D4-48ED-8900-94BA74EC5D3E}" type="datetimeFigureOut">
              <a:rPr lang="en-US"/>
              <a:pPr>
                <a:defRPr/>
              </a:pPr>
              <a:t>4/13/2022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3B389-681A-43C7-BAEB-8901AD3063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72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4814A-311B-4F58-BFD6-703FDBB55EB0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74CB-5C7B-4CB9-AB81-8D96176299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72034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A479-5BCC-488D-AE6A-DCB81C7C430B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1D6B-0CA3-44E6-B366-E4A6327D62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42221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45F9-9ABD-4F24-8731-3E5AB92FE0B5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D7E6-4BEC-44CF-9FD3-35D995A55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34128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      </a:t>
            </a:r>
          </a:p>
        </p:txBody>
      </p:sp>
      <p:sp>
        <p:nvSpPr>
          <p:cNvPr id="5" name="Rectangle 7"/>
          <p:cNvSpPr/>
          <p:nvPr userDrawn="1"/>
        </p:nvSpPr>
        <p:spPr>
          <a:xfrm>
            <a:off x="8686800" y="5265738"/>
            <a:ext cx="457200" cy="968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6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/>
              <a:t>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pt-BR" sz="3000" b="1" cap="all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BR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B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B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A3696203-2E93-45C6-BF95-ED272E3B354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68546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5536-D7FC-4C6D-BD98-7ACF0A5583E8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7185-A1A2-45AE-B115-C1136C4B98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48323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10D69-0DE6-4125-AAFC-A116D0649143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3F63-71ED-47F3-9770-446C12642C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07285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Triângulo retângulo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orma liv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9" name="Rectangle 7"/>
          <p:cNvSpPr/>
          <p:nvPr userDrawn="1"/>
        </p:nvSpPr>
        <p:spPr>
          <a:xfrm>
            <a:off x="1792288" y="4800600"/>
            <a:ext cx="550068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1">
              <a:latin typeface="Georgia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10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E55DA-5261-4BEC-9891-E0D9998F02F1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11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EFA45-D1BB-405A-B693-4DF35150ED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665895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CDA7-723B-4AE1-A77C-CC45E990237C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A3FA-5F21-4CCF-992A-A9F6BD8F74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28834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64C5-4592-4BB4-899B-0D54EBAED4C4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3A9F-C1C5-40C2-9EC6-BEB63523CC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7901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A67B0-81F3-4005-A657-8EA242A4E4A2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C16E-5D60-48A4-B562-C31411C595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66680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539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3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>
            <a:normAutofit/>
          </a:bodyPr>
          <a:lstStyle>
            <a:lvl1pPr algn="l" eaLnBrk="1" latinLnBrk="0" hangingPunct="1">
              <a:defRPr kumimoji="0" lang="pt-BR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E575941-252E-4A48-A26B-77F9DD370683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2B3ED130-5B6B-4086-A6F3-E271F10719F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248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: Ênfa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26087F8C-0113-4856-87FD-50558FA64E39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D1262135-F945-4F7B-98C7-20F91B22856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3633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BR" sz="28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BR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BR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BR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4343-C91D-4E28-AD07-EE44447B3366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FB55B-16E4-420C-8869-00382334D2A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89826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44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pt-BR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375248-8724-4E1A-99B1-66D3005B666D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C6A4A02-E950-47D0-A093-4FF6B61D5FD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305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: Ênfa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BR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BR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2E996-0DA3-4172-AED1-D4E67DA0B357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7C7D-55CA-4510-B03D-8B3B1C5BB2C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1319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m Texto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BR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BR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044F5F-2A2E-4325-8077-EB483F759F4C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7FD9D3-CC37-49E8-A373-C441980999F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936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r>
              <a:rPr lang="pt-BR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pt-BR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BR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BR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BR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BR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pt-BR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A655D10-C462-4FAF-B2C7-6AB1944D2C05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BR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19C6DD-BC98-4E06-8332-BCF7E8C92D69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28023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r="5875" b="5263"/>
          <a:stretch>
            <a:fillRect/>
          </a:stretch>
        </p:blipFill>
        <p:spPr bwMode="auto">
          <a:xfrm>
            <a:off x="3175" y="5867400"/>
            <a:ext cx="9144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76F9D-52F6-485D-8EB9-0E2AA2FC93B9}" type="datetimeFigureOut">
              <a:rPr lang="pt-BR"/>
              <a:pPr>
                <a:defRPr/>
              </a:pPr>
              <a:t>13/04/2022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62278C-A533-4625-83E3-4C855E98EB8C}" type="slidenum">
              <a:rPr/>
              <a:pPr>
                <a:defRPr/>
              </a:pPr>
              <a:t>‹nº›</a:t>
            </a:fld>
            <a:endParaRPr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4" r:id="rId1"/>
    <p:sldLayoutId id="2147484695" r:id="rId2"/>
    <p:sldLayoutId id="2147484696" r:id="rId3"/>
    <p:sldLayoutId id="2147484697" r:id="rId4"/>
    <p:sldLayoutId id="2147484698" r:id="rId5"/>
    <p:sldLayoutId id="2147484699" r:id="rId6"/>
    <p:sldLayoutId id="2147484700" r:id="rId7"/>
    <p:sldLayoutId id="2147484701" r:id="rId8"/>
    <p:sldLayoutId id="2147484702" r:id="rId9"/>
    <p:sldLayoutId id="2147484703" r:id="rId10"/>
    <p:sldLayoutId id="2147484704" r:id="rId11"/>
    <p:sldLayoutId id="2147484705" r:id="rId12"/>
    <p:sldLayoutId id="2147484706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pt-BR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pt-B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7ED14-2D3E-4E2A-87FF-593A651DF246}" type="datetimeFigureOut">
              <a:rPr lang="pt-BR"/>
              <a:pPr>
                <a:defRPr/>
              </a:pPr>
              <a:t>13/04/2022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3F6275-107D-4755-B34D-7CECAE41ED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057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685" r:id="rId2"/>
    <p:sldLayoutId id="2147484708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709" r:id="rId9"/>
    <p:sldLayoutId id="2147484691" r:id="rId10"/>
    <p:sldLayoutId id="2147484692" r:id="rId11"/>
    <p:sldLayoutId id="2147484693" r:id="rId12"/>
    <p:sldLayoutId id="2147484710" r:id="rId13"/>
    <p:sldLayoutId id="2147484711" r:id="rId14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7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8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1.png"/><Relationship Id="rId4" Type="http://schemas.openxmlformats.org/officeDocument/2006/relationships/image" Target="../media/image7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76.jpg"/><Relationship Id="rId7" Type="http://schemas.openxmlformats.org/officeDocument/2006/relationships/image" Target="../media/image8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6.png"/><Relationship Id="rId5" Type="http://schemas.openxmlformats.org/officeDocument/2006/relationships/image" Target="../media/image85.jpg"/><Relationship Id="rId4" Type="http://schemas.openxmlformats.org/officeDocument/2006/relationships/image" Target="../media/image8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g"/><Relationship Id="rId13" Type="http://schemas.openxmlformats.org/officeDocument/2006/relationships/image" Target="../media/image96.jpg"/><Relationship Id="rId18" Type="http://schemas.openxmlformats.org/officeDocument/2006/relationships/image" Target="../media/image101.jpg"/><Relationship Id="rId3" Type="http://schemas.openxmlformats.org/officeDocument/2006/relationships/image" Target="../media/image42.jpg"/><Relationship Id="rId7" Type="http://schemas.openxmlformats.org/officeDocument/2006/relationships/image" Target="../media/image90.jpg"/><Relationship Id="rId12" Type="http://schemas.openxmlformats.org/officeDocument/2006/relationships/image" Target="../media/image95.jpg"/><Relationship Id="rId17" Type="http://schemas.openxmlformats.org/officeDocument/2006/relationships/image" Target="../media/image100.jpg"/><Relationship Id="rId2" Type="http://schemas.openxmlformats.org/officeDocument/2006/relationships/image" Target="../media/image36.png"/><Relationship Id="rId16" Type="http://schemas.openxmlformats.org/officeDocument/2006/relationships/image" Target="../media/image99.jpg"/><Relationship Id="rId20" Type="http://schemas.openxmlformats.org/officeDocument/2006/relationships/image" Target="../media/image103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9.jpg"/><Relationship Id="rId11" Type="http://schemas.openxmlformats.org/officeDocument/2006/relationships/image" Target="../media/image94.jpg"/><Relationship Id="rId5" Type="http://schemas.openxmlformats.org/officeDocument/2006/relationships/image" Target="../media/image86.png"/><Relationship Id="rId15" Type="http://schemas.openxmlformats.org/officeDocument/2006/relationships/image" Target="../media/image98.jpg"/><Relationship Id="rId10" Type="http://schemas.openxmlformats.org/officeDocument/2006/relationships/image" Target="../media/image93.jpg"/><Relationship Id="rId19" Type="http://schemas.openxmlformats.org/officeDocument/2006/relationships/image" Target="../media/image102.jpg"/><Relationship Id="rId4" Type="http://schemas.openxmlformats.org/officeDocument/2006/relationships/image" Target="../media/image88.jpg"/><Relationship Id="rId9" Type="http://schemas.openxmlformats.org/officeDocument/2006/relationships/image" Target="../media/image92.jpg"/><Relationship Id="rId14" Type="http://schemas.openxmlformats.org/officeDocument/2006/relationships/image" Target="../media/image9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9.jpg"/><Relationship Id="rId4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2.jpg"/><Relationship Id="rId4" Type="http://schemas.openxmlformats.org/officeDocument/2006/relationships/image" Target="../media/image1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5.jpg"/><Relationship Id="rId4" Type="http://schemas.openxmlformats.org/officeDocument/2006/relationships/image" Target="../media/image11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g"/><Relationship Id="rId3" Type="http://schemas.openxmlformats.org/officeDocument/2006/relationships/image" Target="../media/image116.jpg"/><Relationship Id="rId7" Type="http://schemas.openxmlformats.org/officeDocument/2006/relationships/image" Target="../media/image11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jpg"/><Relationship Id="rId5" Type="http://schemas.openxmlformats.org/officeDocument/2006/relationships/image" Target="../media/image117.jpg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7" Type="http://schemas.openxmlformats.org/officeDocument/2006/relationships/image" Target="../media/image12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g"/><Relationship Id="rId5" Type="http://schemas.openxmlformats.org/officeDocument/2006/relationships/image" Target="../media/image122.jpg"/><Relationship Id="rId4" Type="http://schemas.openxmlformats.org/officeDocument/2006/relationships/image" Target="../media/image121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g"/><Relationship Id="rId3" Type="http://schemas.openxmlformats.org/officeDocument/2006/relationships/image" Target="../media/image124.jpg"/><Relationship Id="rId7" Type="http://schemas.openxmlformats.org/officeDocument/2006/relationships/image" Target="../media/image12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7.jpg"/><Relationship Id="rId5" Type="http://schemas.openxmlformats.org/officeDocument/2006/relationships/image" Target="../media/image126.png"/><Relationship Id="rId4" Type="http://schemas.openxmlformats.org/officeDocument/2006/relationships/image" Target="../media/image125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g"/><Relationship Id="rId3" Type="http://schemas.openxmlformats.org/officeDocument/2006/relationships/image" Target="../media/image122.jpg"/><Relationship Id="rId7" Type="http://schemas.openxmlformats.org/officeDocument/2006/relationships/image" Target="../media/image13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1.jpg"/><Relationship Id="rId11" Type="http://schemas.openxmlformats.org/officeDocument/2006/relationships/image" Target="../media/image136.jpg"/><Relationship Id="rId5" Type="http://schemas.openxmlformats.org/officeDocument/2006/relationships/image" Target="../media/image130.jpg"/><Relationship Id="rId10" Type="http://schemas.openxmlformats.org/officeDocument/2006/relationships/image" Target="../media/image135.jpg"/><Relationship Id="rId4" Type="http://schemas.openxmlformats.org/officeDocument/2006/relationships/image" Target="../media/image39.jpg"/><Relationship Id="rId9" Type="http://schemas.openxmlformats.org/officeDocument/2006/relationships/image" Target="../media/image13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2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g"/><Relationship Id="rId11" Type="http://schemas.openxmlformats.org/officeDocument/2006/relationships/image" Target="../media/image44.jpg"/><Relationship Id="rId5" Type="http://schemas.openxmlformats.org/officeDocument/2006/relationships/image" Target="../media/image39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14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8.jpg"/><Relationship Id="rId5" Type="http://schemas.openxmlformats.org/officeDocument/2006/relationships/image" Target="../media/image157.png"/><Relationship Id="rId4" Type="http://schemas.openxmlformats.org/officeDocument/2006/relationships/image" Target="../media/image15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6.jpg"/><Relationship Id="rId4" Type="http://schemas.openxmlformats.org/officeDocument/2006/relationships/image" Target="../media/image17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0.jpg"/><Relationship Id="rId5" Type="http://schemas.openxmlformats.org/officeDocument/2006/relationships/image" Target="../media/image179.jpg"/><Relationship Id="rId4" Type="http://schemas.openxmlformats.org/officeDocument/2006/relationships/image" Target="../media/image17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6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0.jpg"/><Relationship Id="rId5" Type="http://schemas.openxmlformats.org/officeDocument/2006/relationships/image" Target="../media/image189.jpg"/><Relationship Id="rId4" Type="http://schemas.openxmlformats.org/officeDocument/2006/relationships/image" Target="../media/image188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3.jpg"/><Relationship Id="rId4" Type="http://schemas.openxmlformats.org/officeDocument/2006/relationships/image" Target="../media/image19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6.jpg"/><Relationship Id="rId4" Type="http://schemas.openxmlformats.org/officeDocument/2006/relationships/image" Target="../media/image118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1.jpg"/><Relationship Id="rId5" Type="http://schemas.openxmlformats.org/officeDocument/2006/relationships/image" Target="../media/image200.jpg"/><Relationship Id="rId4" Type="http://schemas.openxmlformats.org/officeDocument/2006/relationships/image" Target="../media/image199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3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8.jpg"/><Relationship Id="rId5" Type="http://schemas.openxmlformats.org/officeDocument/2006/relationships/image" Target="../media/image207.jpg"/><Relationship Id="rId4" Type="http://schemas.openxmlformats.org/officeDocument/2006/relationships/image" Target="../media/image206.jp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97288" y="1052513"/>
            <a:ext cx="5338762" cy="1416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sz="1900" dirty="0">
                <a:solidFill>
                  <a:schemeClr val="tx1"/>
                </a:solidFill>
              </a:rPr>
              <a:t> </a:t>
            </a:r>
            <a:r>
              <a:rPr sz="1900" b="1" dirty="0" err="1">
                <a:solidFill>
                  <a:schemeClr val="tx1"/>
                </a:solidFill>
              </a:rPr>
              <a:t>Profº</a:t>
            </a:r>
            <a:r>
              <a:rPr sz="1900" b="1" dirty="0">
                <a:solidFill>
                  <a:schemeClr val="tx1"/>
                </a:solidFill>
              </a:rPr>
              <a:t> Ms. Leonardo E. Ferreira</a:t>
            </a:r>
          </a:p>
          <a:p>
            <a:pPr>
              <a:lnSpc>
                <a:spcPct val="80000"/>
              </a:lnSpc>
            </a:pPr>
            <a:r>
              <a:rPr lang="en-US" sz="1900" dirty="0" err="1">
                <a:solidFill>
                  <a:schemeClr val="tx1"/>
                </a:solidFill>
              </a:rPr>
              <a:t>Foz</a:t>
            </a:r>
            <a:r>
              <a:rPr lang="en-US" sz="1900" dirty="0">
                <a:solidFill>
                  <a:schemeClr val="tx1"/>
                </a:solidFill>
              </a:rPr>
              <a:t> do Iguaçu, 28 de Abril, </a:t>
            </a:r>
            <a:r>
              <a:rPr lang="en-US" sz="1900" dirty="0" smtClean="0">
                <a:solidFill>
                  <a:schemeClr val="tx1"/>
                </a:solidFill>
              </a:rPr>
              <a:t>2022.</a:t>
            </a:r>
            <a:endParaRPr sz="19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3408363"/>
            <a:ext cx="7273925" cy="9572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sz="2400" dirty="0">
                <a:solidFill>
                  <a:schemeClr val="accent2"/>
                </a:solidFill>
              </a:rPr>
              <a:t>Revisão - Biologia</a:t>
            </a:r>
            <a:br>
              <a:rPr sz="2400" dirty="0">
                <a:solidFill>
                  <a:schemeClr val="accent2"/>
                </a:solidFill>
              </a:rPr>
            </a:br>
            <a:r>
              <a:rPr lang="pt-BR" sz="2400" dirty="0">
                <a:solidFill>
                  <a:schemeClr val="accent2"/>
                </a:solidFill>
              </a:rPr>
              <a:t>Reino Animal – Filo Artropoda</a:t>
            </a:r>
            <a:r>
              <a:rPr sz="3200" b="0" dirty="0">
                <a:solidFill>
                  <a:srgbClr val="262626"/>
                </a:solidFill>
                <a:latin typeface="Arial" charset="0"/>
                <a:cs typeface="Arial" charset="0"/>
              </a:rPr>
              <a:t/>
            </a:r>
            <a:br>
              <a:rPr sz="3200" b="0" dirty="0">
                <a:solidFill>
                  <a:srgbClr val="262626"/>
                </a:solidFill>
                <a:latin typeface="Arial" charset="0"/>
                <a:cs typeface="Arial" charset="0"/>
              </a:rPr>
            </a:br>
            <a:endParaRPr dirty="0">
              <a:latin typeface="Arial" charset="0"/>
              <a:cs typeface="Arial" charset="0"/>
            </a:endParaRPr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50825" y="4037013"/>
            <a:ext cx="7273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pt-BR" sz="2000" b="1" dirty="0">
                <a:solidFill>
                  <a:schemeClr val="bg1"/>
                </a:solidFill>
                <a:latin typeface="Arial" charset="0"/>
              </a:rPr>
              <a:t>Morfologia, Fisiologia e suas principais características.</a:t>
            </a:r>
            <a:endParaRPr lang="pt-BR" sz="2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25144"/>
            <a:ext cx="2080265" cy="1781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6" name="Picture 2" descr="Resultado de imagem para Quarentena covid-19">
            <a:extLst>
              <a:ext uri="{FF2B5EF4-FFF2-40B4-BE49-F238E27FC236}">
                <a16:creationId xmlns:a16="http://schemas.microsoft.com/office/drawing/2014/main" xmlns="" id="{9ED6C582-2430-4D28-92D6-F6F1B56F1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r="22376"/>
          <a:stretch/>
        </p:blipFill>
        <p:spPr bwMode="auto">
          <a:xfrm>
            <a:off x="323528" y="200502"/>
            <a:ext cx="2880320" cy="248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m para Quarentena covid-19">
            <a:extLst>
              <a:ext uri="{FF2B5EF4-FFF2-40B4-BE49-F238E27FC236}">
                <a16:creationId xmlns:a16="http://schemas.microsoft.com/office/drawing/2014/main" xmlns="" id="{83C19774-49E4-4030-AE0A-EA03D2CBB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t="14082" r="10148" b="14082"/>
          <a:stretch/>
        </p:blipFill>
        <p:spPr bwMode="auto">
          <a:xfrm>
            <a:off x="1835696" y="4602757"/>
            <a:ext cx="3120741" cy="2026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15238"/>
            <a:ext cx="6586220" cy="47519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9235">
              <a:spcBef>
                <a:spcPts val="95"/>
              </a:spcBef>
            </a:pPr>
            <a:r>
              <a:rPr sz="4000" b="1" spc="-5" dirty="0">
                <a:solidFill>
                  <a:prstClr val="black"/>
                </a:solidFill>
                <a:latin typeface="Arial"/>
                <a:cs typeface="Arial"/>
              </a:rPr>
              <a:t>SUB-FILO</a:t>
            </a:r>
            <a:r>
              <a:rPr sz="40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prstClr val="black"/>
                </a:solidFill>
                <a:latin typeface="Arial"/>
                <a:cs typeface="Arial"/>
              </a:rPr>
              <a:t>UNIRAMIA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3900"/>
              </a:spcBef>
              <a:buFont typeface="Arial"/>
              <a:buChar char="•"/>
              <a:tabLst>
                <a:tab pos="356235" algn="l"/>
              </a:tabLst>
            </a:pPr>
            <a:r>
              <a:rPr sz="4000" b="1" spc="-5" dirty="0">
                <a:solidFill>
                  <a:prstClr val="black"/>
                </a:solidFill>
                <a:latin typeface="Arial"/>
                <a:cs typeface="Arial"/>
              </a:rPr>
              <a:t>Classes: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5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99794" lvl="1" indent="-544830">
              <a:buClr>
                <a:srgbClr val="EB4545"/>
              </a:buClr>
              <a:buFont typeface="UnDotum"/>
              <a:buChar char=""/>
              <a:tabLst>
                <a:tab pos="900430" algn="l"/>
              </a:tabLst>
            </a:pPr>
            <a:r>
              <a:rPr sz="4000" spc="-5" dirty="0">
                <a:solidFill>
                  <a:prstClr val="black"/>
                </a:solidFill>
                <a:latin typeface="Arial"/>
                <a:cs typeface="Arial"/>
              </a:rPr>
              <a:t>Chilopoda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99794" lvl="1" indent="-544830">
              <a:spcBef>
                <a:spcPts val="965"/>
              </a:spcBef>
              <a:buClr>
                <a:srgbClr val="EB4545"/>
              </a:buClr>
              <a:buFont typeface="UnDotum"/>
              <a:buChar char=""/>
              <a:tabLst>
                <a:tab pos="900430" algn="l"/>
              </a:tabLst>
            </a:pPr>
            <a:r>
              <a:rPr sz="4000" spc="-5" dirty="0">
                <a:solidFill>
                  <a:prstClr val="black"/>
                </a:solidFill>
                <a:latin typeface="Arial"/>
                <a:cs typeface="Arial"/>
              </a:rPr>
              <a:t>Diplopoda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4640">
              <a:spcBef>
                <a:spcPts val="960"/>
              </a:spcBef>
            </a:pPr>
            <a:r>
              <a:rPr sz="4000" spc="-830" dirty="0">
                <a:solidFill>
                  <a:srgbClr val="EB4545"/>
                </a:solidFill>
                <a:latin typeface="UnDotum"/>
                <a:cs typeface="UnDotum"/>
              </a:rPr>
              <a:t></a:t>
            </a:r>
            <a:r>
              <a:rPr sz="4000" spc="-825" dirty="0">
                <a:solidFill>
                  <a:srgbClr val="EB4545"/>
                </a:solidFill>
                <a:latin typeface="UnDotum"/>
                <a:cs typeface="UnDotum"/>
              </a:rPr>
              <a:t> </a:t>
            </a:r>
            <a:r>
              <a:rPr lang="en-US" sz="4000" spc="-825" dirty="0">
                <a:solidFill>
                  <a:srgbClr val="EB4545"/>
                </a:solidFill>
                <a:latin typeface="UnDotum"/>
                <a:cs typeface="UnDotum"/>
              </a:rPr>
              <a:t>       </a:t>
            </a:r>
            <a:r>
              <a:rPr lang="en-US" sz="4000" spc="-825" dirty="0" smtClean="0">
                <a:solidFill>
                  <a:srgbClr val="EB4545"/>
                </a:solidFill>
                <a:latin typeface="UnDotum"/>
                <a:cs typeface="UnDotum"/>
              </a:rPr>
              <a:t> </a:t>
            </a:r>
            <a:r>
              <a:rPr sz="4000" spc="-5" dirty="0" err="1" smtClean="0">
                <a:solidFill>
                  <a:prstClr val="black"/>
                </a:solidFill>
                <a:latin typeface="Arial"/>
                <a:cs typeface="Arial"/>
              </a:rPr>
              <a:t>Insecta</a:t>
            </a:r>
            <a:endParaRPr sz="4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524000"/>
            <a:ext cx="9144000" cy="2052955"/>
            <a:chOff x="0" y="1524000"/>
            <a:chExt cx="9144000" cy="2052955"/>
          </a:xfrm>
        </p:grpSpPr>
        <p:sp>
          <p:nvSpPr>
            <p:cNvPr id="4" name="object 4"/>
            <p:cNvSpPr/>
            <p:nvPr/>
          </p:nvSpPr>
          <p:spPr>
            <a:xfrm>
              <a:off x="0" y="1524000"/>
              <a:ext cx="9144000" cy="158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156325" y="1700148"/>
              <a:ext cx="2819400" cy="1876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038600" y="2819400"/>
            <a:ext cx="4869180" cy="3380104"/>
            <a:chOff x="4038600" y="2819400"/>
            <a:chExt cx="4869180" cy="3380104"/>
          </a:xfrm>
        </p:grpSpPr>
        <p:sp>
          <p:nvSpPr>
            <p:cNvPr id="7" name="object 7"/>
            <p:cNvSpPr/>
            <p:nvPr/>
          </p:nvSpPr>
          <p:spPr>
            <a:xfrm>
              <a:off x="4038600" y="2819400"/>
              <a:ext cx="1982851" cy="2590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011926" y="4437062"/>
              <a:ext cx="2895600" cy="17621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9180" y="272618"/>
            <a:ext cx="54902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 marR="5080" indent="-137223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CLASSES CHILOPODA</a:t>
            </a:r>
            <a:r>
              <a:rPr sz="3600" spc="-90" dirty="0"/>
              <a:t> </a:t>
            </a:r>
            <a:r>
              <a:rPr sz="3600" dirty="0"/>
              <a:t>E  </a:t>
            </a:r>
            <a:r>
              <a:rPr sz="3600" spc="-5" dirty="0"/>
              <a:t>DIPLOPODA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21358"/>
            <a:ext cx="7838440" cy="2693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Sob o nome de </a:t>
            </a:r>
            <a:r>
              <a:rPr sz="3500" b="1" dirty="0">
                <a:solidFill>
                  <a:srgbClr val="EB4545"/>
                </a:solidFill>
                <a:latin typeface="Arial"/>
                <a:cs typeface="Arial"/>
              </a:rPr>
              <a:t>miriápodes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estão  agrupados animais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que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apresentam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o 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corpo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dividido em cabeça e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tronco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e 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possuem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muitas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pernas articuladas, 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como os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quilópodes </a:t>
            </a:r>
            <a:r>
              <a:rPr sz="3500" dirty="0">
                <a:solidFill>
                  <a:prstClr val="black"/>
                </a:solidFill>
                <a:latin typeface="Arial"/>
                <a:cs typeface="Arial"/>
              </a:rPr>
              <a:t>e os</a:t>
            </a:r>
            <a:r>
              <a:rPr sz="35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500" spc="-5" dirty="0">
                <a:solidFill>
                  <a:prstClr val="black"/>
                </a:solidFill>
                <a:latin typeface="Arial"/>
                <a:cs typeface="Arial"/>
              </a:rPr>
              <a:t>diplópodes</a:t>
            </a:r>
            <a:endParaRPr sz="3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4527550"/>
            <a:ext cx="1789049" cy="185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200" y="4535487"/>
            <a:ext cx="2971800" cy="1838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9294" y="6473748"/>
            <a:ext cx="1041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5" dirty="0">
                <a:solidFill>
                  <a:srgbClr val="0D0D16"/>
                </a:solidFill>
                <a:latin typeface="Times New Roman"/>
                <a:cs typeface="Times New Roman"/>
              </a:rPr>
              <a:t>Quilópode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7428" y="6473748"/>
            <a:ext cx="1028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5" dirty="0">
                <a:solidFill>
                  <a:srgbClr val="0D0D16"/>
                </a:solidFill>
                <a:latin typeface="Times New Roman"/>
                <a:cs typeface="Times New Roman"/>
              </a:rPr>
              <a:t>Diplópode</a:t>
            </a:r>
            <a:endParaRPr sz="18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03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8908" y="515238"/>
            <a:ext cx="5270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CLASSE</a:t>
            </a:r>
            <a:r>
              <a:rPr sz="4000" spc="-65" dirty="0"/>
              <a:t> </a:t>
            </a:r>
            <a:r>
              <a:rPr sz="4000" spc="-5" dirty="0"/>
              <a:t>CHILOPODA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125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38187" y="4648200"/>
            <a:ext cx="7788909" cy="2209800"/>
            <a:chOff x="738187" y="4648200"/>
            <a:chExt cx="7788909" cy="2209800"/>
          </a:xfrm>
        </p:grpSpPr>
        <p:sp>
          <p:nvSpPr>
            <p:cNvPr id="5" name="object 5"/>
            <p:cNvSpPr/>
            <p:nvPr/>
          </p:nvSpPr>
          <p:spPr>
            <a:xfrm>
              <a:off x="738187" y="4648200"/>
              <a:ext cx="3662362" cy="22097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356100" y="4648200"/>
              <a:ext cx="1668526" cy="22097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11926" y="4652961"/>
              <a:ext cx="2514600" cy="21748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/>
          </p:nvPr>
        </p:nvGraphicFramePr>
        <p:xfrm>
          <a:off x="165100" y="1585912"/>
          <a:ext cx="8514075" cy="2981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9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20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83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09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7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01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01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950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270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CLASSE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EXEMPLOS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CARACTERÍSTICAS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74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710" marR="195580" indent="-1447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Divisão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do  corpo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9405" marR="146050" indent="-1651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Número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de  patas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Antenas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Quelíceras,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Pedipalpos,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Mandíbulas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Sistema Excretor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Sistgema Respiratório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6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CHILOPODA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35890" marR="100330" indent="-29209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Lacraia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ou  centopéia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73685" marR="134620" indent="-13144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Cabeça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  tronco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 marR="8699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 par por  seg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ento  do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tronco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125730" marR="118110" indent="120014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 par  (longas)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par </a:t>
                      </a:r>
                      <a:r>
                        <a:rPr lang="pt-BR" sz="1400" b="1" dirty="0">
                          <a:latin typeface="Arial"/>
                          <a:cs typeface="Arial"/>
                        </a:rPr>
                        <a:t>Mandíbulas</a:t>
                      </a:r>
                      <a:endParaRPr lang="pt-BR" sz="1400" dirty="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Túbulos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Malphigui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pt-BR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Arial"/>
                          <a:cs typeface="Arial"/>
                        </a:rPr>
                        <a:t>Traqueal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141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8908" y="515238"/>
            <a:ext cx="5270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CLASSE</a:t>
            </a:r>
            <a:r>
              <a:rPr sz="4000" spc="-65" dirty="0"/>
              <a:t> </a:t>
            </a:r>
            <a:r>
              <a:rPr sz="4000" spc="-5" dirty="0"/>
              <a:t>CHILOPODA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196975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52778"/>
            <a:ext cx="4146550" cy="33915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67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quilópodes apresentam  um par de pernas por  segmento, sendo o primeiro  par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transformado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em uma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estrutura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denominada 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forcípula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na extremidade  da qual se abre uma  glândula de</a:t>
            </a:r>
            <a:r>
              <a:rPr sz="24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veneno.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04775" indent="-343535">
              <a:lnSpc>
                <a:spcPct val="80100"/>
              </a:lnSpc>
              <a:spcBef>
                <a:spcPts val="57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São predadores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carnívoros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 utilizam o veneno para  imobilizar as</a:t>
            </a:r>
            <a:r>
              <a:rPr sz="24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presas.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43276" y="1700148"/>
            <a:ext cx="6301105" cy="5158105"/>
            <a:chOff x="2843276" y="1700148"/>
            <a:chExt cx="6301105" cy="5158105"/>
          </a:xfrm>
        </p:grpSpPr>
        <p:sp>
          <p:nvSpPr>
            <p:cNvPr id="6" name="object 6"/>
            <p:cNvSpPr/>
            <p:nvPr/>
          </p:nvSpPr>
          <p:spPr>
            <a:xfrm>
              <a:off x="2843276" y="5019675"/>
              <a:ext cx="2495550" cy="18383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738751" y="1700148"/>
              <a:ext cx="4405248" cy="356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637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8075" y="274574"/>
            <a:ext cx="1846326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62800" y="533400"/>
            <a:ext cx="1689100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3608" y="693137"/>
            <a:ext cx="2375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10" dirty="0">
                <a:solidFill>
                  <a:prstClr val="black"/>
                </a:solidFill>
                <a:latin typeface="Arial"/>
                <a:cs typeface="Arial"/>
              </a:rPr>
              <a:t>CLASSE</a:t>
            </a:r>
            <a:r>
              <a:rPr sz="18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prstClr val="black"/>
                </a:solidFill>
                <a:latin typeface="Arial"/>
                <a:cs typeface="Arial"/>
              </a:rPr>
              <a:t>DIPLOPODA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937125"/>
            <a:ext cx="2819400" cy="19208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03575" y="4914900"/>
            <a:ext cx="2590800" cy="19430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0425" y="4946650"/>
            <a:ext cx="2895600" cy="1911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/>
          </p:nvPr>
        </p:nvGraphicFramePr>
        <p:xfrm>
          <a:off x="-14287" y="1830387"/>
          <a:ext cx="8703308" cy="2731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9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5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50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55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55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17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62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CLASSE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EXEMPLOS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CARACTERÍSTICAS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25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marR="146050" indent="635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Divisão  do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corpo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 marR="128270" indent="24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Número  de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Antenas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Quelíceras,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Pedipalpos,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Mandíbulas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Sistema Excretor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Sistgema Respiratório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2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DIPLOPODA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09880" marR="120650" indent="-182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Piolh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o-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  cobra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284480" marR="146050" indent="-131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Cabeça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t</a:t>
                      </a:r>
                      <a:r>
                        <a:rPr lang="en-US" sz="1200" dirty="0" err="1">
                          <a:latin typeface="Arial"/>
                          <a:cs typeface="Arial"/>
                        </a:rPr>
                        <a:t>órax</a:t>
                      </a:r>
                      <a:r>
                        <a:rPr lang="en-US" sz="1200" dirty="0">
                          <a:latin typeface="Arial"/>
                          <a:cs typeface="Arial"/>
                        </a:rPr>
                        <a:t> e </a:t>
                      </a:r>
                      <a:r>
                        <a:rPr lang="en-US" sz="1200" dirty="0" err="1">
                          <a:latin typeface="Arial"/>
                          <a:cs typeface="Arial"/>
                        </a:rPr>
                        <a:t>Abdome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 marR="11112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 pares  por  seg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ento  do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tronco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35255" marR="125095" indent="1187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 par  (longa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par </a:t>
                      </a:r>
                      <a:r>
                        <a:rPr lang="pt-BR" sz="1400" b="1" dirty="0">
                          <a:latin typeface="Arial"/>
                          <a:cs typeface="Arial"/>
                        </a:rPr>
                        <a:t>Mandíbulas</a:t>
                      </a:r>
                      <a:endParaRPr lang="pt-B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Túbulos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Malphigui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pt-BR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Arial"/>
                          <a:cs typeface="Arial"/>
                        </a:rPr>
                        <a:t>Traqueal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3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2625" y="515238"/>
            <a:ext cx="5243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CLASSE</a:t>
            </a:r>
            <a:r>
              <a:rPr sz="4000" spc="-60" dirty="0"/>
              <a:t> </a:t>
            </a:r>
            <a:r>
              <a:rPr sz="4000" spc="-5" dirty="0"/>
              <a:t>DIPLOPODA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81734"/>
            <a:ext cx="7887334" cy="2842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971550" indent="-343535">
              <a:lnSpc>
                <a:spcPts val="3020"/>
              </a:lnSpc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Os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diplópodes são animais herbívoros</a:t>
            </a:r>
            <a:r>
              <a:rPr sz="2800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ou 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detritívoros e 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não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possuem</a:t>
            </a:r>
            <a:r>
              <a:rPr sz="28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forcípula.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3535">
              <a:lnSpc>
                <a:spcPct val="90000"/>
              </a:lnSpc>
              <a:spcBef>
                <a:spcPts val="63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 parte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anterior de seu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tronco é formada por  quatro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segmentos, dos quais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primeiro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não  possui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pernas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 os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outros três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possuem um par  de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pernas cada um.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Os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demais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segmentos do 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tronco possuem dois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pares de</a:t>
            </a:r>
            <a:r>
              <a:rPr sz="28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pernas.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96975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4495863"/>
            <a:ext cx="3276600" cy="1419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64001" y="4540250"/>
            <a:ext cx="2174875" cy="2317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1926" y="4652962"/>
            <a:ext cx="2895600" cy="1800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31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63488-58B8-409D-A203-1CEC9C3E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2B9059-6529-4251-A96A-B934FBCB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Papo de Cobra">
            <a:extLst>
              <a:ext uri="{FF2B5EF4-FFF2-40B4-BE49-F238E27FC236}">
                <a16:creationId xmlns:a16="http://schemas.microsoft.com/office/drawing/2014/main" xmlns="" id="{D70C3EC4-F561-45F3-AED5-FC83E3083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88" y="1276350"/>
            <a:ext cx="8623624" cy="52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18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341" y="515238"/>
            <a:ext cx="4453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CLASSE</a:t>
            </a:r>
            <a:r>
              <a:rPr sz="4000" spc="-65" dirty="0"/>
              <a:t> </a:t>
            </a:r>
            <a:r>
              <a:rPr sz="4000" spc="-5" dirty="0"/>
              <a:t>INSECTA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" y="4968875"/>
            <a:ext cx="2971800" cy="1889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92950" y="4984750"/>
            <a:ext cx="1814576" cy="1873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/>
          </p:nvPr>
        </p:nvGraphicFramePr>
        <p:xfrm>
          <a:off x="-14287" y="1585912"/>
          <a:ext cx="8686800" cy="3197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5410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CLASSE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EXEMPLOS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CARACTERÍSTICAS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38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20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isão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do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corpo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 marR="126364" indent="24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Número  de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Antenas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Quelíceras,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Pedipalpos,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Mandíbulas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Sistema Excretor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Sistgema Respiratório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Arial"/>
                          <a:cs typeface="Arial"/>
                        </a:rPr>
                        <a:t>INSECTA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 marR="1803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Borbole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  abelhas,  traças,  besouros,  grilos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etc.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517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abeça,  tórax e  abdome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6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54305" marR="145415" indent="99060">
                        <a:lnSpc>
                          <a:spcPct val="12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 par  (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urtas)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par </a:t>
                      </a:r>
                      <a:r>
                        <a:rPr lang="pt-BR" sz="1400" b="1" dirty="0">
                          <a:latin typeface="Arial"/>
                          <a:cs typeface="Arial"/>
                        </a:rPr>
                        <a:t>Mandíbulas</a:t>
                      </a:r>
                      <a:endParaRPr lang="pt-B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Túbulos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Malphigui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en-US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pt-BR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Arial"/>
                          <a:cs typeface="Arial"/>
                        </a:rPr>
                        <a:t>Traqueal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564001" y="4953000"/>
            <a:ext cx="3048000" cy="1904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70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0264" y="482930"/>
            <a:ext cx="4904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CLASSE</a:t>
            </a:r>
            <a:r>
              <a:rPr spc="-70" dirty="0"/>
              <a:t> </a:t>
            </a:r>
            <a:r>
              <a:rPr dirty="0"/>
              <a:t>INSECTA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976755"/>
            <a:ext cx="7294880" cy="275395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305435" indent="-342900">
              <a:lnSpc>
                <a:spcPts val="2160"/>
              </a:lnSpc>
              <a:spcBef>
                <a:spcPts val="37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Reúne o maior número de espécies animais conhecidas,  sendo portanto o grupo mais diversificado dentre os  artrópodes e, </a:t>
            </a:r>
            <a:r>
              <a:rPr sz="2000" dirty="0" err="1">
                <a:solidFill>
                  <a:prstClr val="black"/>
                </a:solidFill>
                <a:latin typeface="Arial"/>
                <a:cs typeface="Arial"/>
              </a:rPr>
              <a:t>conseq</a:t>
            </a:r>
            <a:r>
              <a:rPr lang="en-US" sz="2000" dirty="0" err="1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000" dirty="0" err="1">
                <a:solidFill>
                  <a:prstClr val="black"/>
                </a:solidFill>
                <a:latin typeface="Arial"/>
                <a:cs typeface="Arial"/>
              </a:rPr>
              <a:t>entemente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 dentre todos os</a:t>
            </a:r>
            <a:r>
              <a:rPr sz="2000" spc="-2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animais.</a:t>
            </a:r>
          </a:p>
          <a:p>
            <a:pPr marL="355600" marR="260985" indent="-342900" algn="just">
              <a:lnSpc>
                <a:spcPts val="2160"/>
              </a:lnSpc>
              <a:spcBef>
                <a:spcPts val="480"/>
              </a:spcBef>
              <a:buFontTx/>
              <a:buChar char="•"/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 maioria é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terrestre,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embora algumas espécies tenham se  adaptado à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vida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no ambiente de água doce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retenção de  bolhas de ar em contato com o corpo, utilizando-as para</a:t>
            </a:r>
            <a:r>
              <a:rPr sz="2000" spc="-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as  trocas gasosas quando estão imersos na</a:t>
            </a:r>
            <a:r>
              <a:rPr sz="20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água.</a:t>
            </a:r>
          </a:p>
          <a:p>
            <a:pPr marL="355600" indent="-342900" algn="just">
              <a:spcBef>
                <a:spcPts val="210"/>
              </a:spcBef>
              <a:buFontTx/>
              <a:buChar char="•"/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Em algumas espécies ocorre a presença de larvas</a:t>
            </a:r>
            <a:r>
              <a:rPr sz="20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aquáticas.</a:t>
            </a:r>
          </a:p>
          <a:p>
            <a:pPr marL="355600" indent="-342900" algn="just">
              <a:spcBef>
                <a:spcPts val="2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Únicos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invertebrados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com adaptações para o</a:t>
            </a:r>
            <a:r>
              <a:rPr sz="2000" b="1" spc="-80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EB4545"/>
                </a:solidFill>
                <a:latin typeface="Arial"/>
                <a:cs typeface="Arial"/>
              </a:rPr>
              <a:t>vôo.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33400"/>
            <a:ext cx="9144000" cy="1149350"/>
            <a:chOff x="0" y="533400"/>
            <a:chExt cx="9144000" cy="1149350"/>
          </a:xfrm>
        </p:grpSpPr>
        <p:sp>
          <p:nvSpPr>
            <p:cNvPr id="5" name="object 5"/>
            <p:cNvSpPr/>
            <p:nvPr/>
          </p:nvSpPr>
          <p:spPr>
            <a:xfrm>
              <a:off x="0" y="1524000"/>
              <a:ext cx="9144000" cy="158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609600"/>
              <a:ext cx="1371600" cy="882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391400" y="533400"/>
              <a:ext cx="1447800" cy="952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457200" y="5029200"/>
            <a:ext cx="1828800" cy="150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11476" y="5013388"/>
            <a:ext cx="2209800" cy="1468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00950" y="1981200"/>
            <a:ext cx="1295400" cy="1981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5029200"/>
            <a:ext cx="2209800" cy="1473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62800" y="4419600"/>
            <a:ext cx="1670050" cy="2105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10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0264" y="482930"/>
            <a:ext cx="49047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CLASSE</a:t>
            </a:r>
            <a:r>
              <a:rPr spc="-70" dirty="0"/>
              <a:t> </a:t>
            </a:r>
            <a:r>
              <a:rPr dirty="0"/>
              <a:t>INSECTA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96975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9000" y="1752600"/>
            <a:ext cx="1743075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96200" y="4076636"/>
            <a:ext cx="1447800" cy="1214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0723" y="5029200"/>
            <a:ext cx="1349375" cy="1828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08400" y="5886450"/>
            <a:ext cx="1450975" cy="9715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5899150"/>
            <a:ext cx="1295400" cy="958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552778"/>
            <a:ext cx="7792084" cy="412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Asas: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2 pares (1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par anterior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 1 par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posterior)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Asas membranosas: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responsáveis pelo</a:t>
            </a:r>
            <a:r>
              <a:rPr sz="2400" spc="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vôo.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927100" indent="-915035">
              <a:lnSpc>
                <a:spcPts val="259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400" spc="-495" dirty="0">
                <a:solidFill>
                  <a:prstClr val="black"/>
                </a:solidFill>
                <a:latin typeface="UnDotum"/>
                <a:cs typeface="UnDotum"/>
              </a:rPr>
              <a:t>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Halteres: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modificação das asas posteriores</a:t>
            </a:r>
            <a:r>
              <a:rPr sz="2400" spc="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265" dirty="0">
                <a:solidFill>
                  <a:prstClr val="black"/>
                </a:solidFill>
                <a:latin typeface="UnDotum"/>
                <a:cs typeface="UnDotum"/>
              </a:rPr>
              <a:t></a:t>
            </a:r>
            <a:endParaRPr sz="2400">
              <a:solidFill>
                <a:prstClr val="black"/>
              </a:solidFill>
              <a:latin typeface="UnDotum"/>
              <a:cs typeface="UnDotum"/>
            </a:endParaRPr>
          </a:p>
          <a:p>
            <a:pPr marL="355600">
              <a:lnSpc>
                <a:spcPts val="2590"/>
              </a:lnSpc>
            </a:pP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auxiliam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na orientação do vôo de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moscas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spc="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mosquitos.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lnSpc>
                <a:spcPts val="259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Asas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anteriores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modificadas </a:t>
            </a:r>
            <a:r>
              <a:rPr sz="2400" spc="-260" dirty="0">
                <a:solidFill>
                  <a:prstClr val="black"/>
                </a:solidFill>
                <a:latin typeface="UnDotum"/>
                <a:cs typeface="UnDotum"/>
              </a:rPr>
              <a:t>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proteção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das</a:t>
            </a:r>
            <a:r>
              <a:rPr sz="2400" spc="-2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asas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posteriores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(membranosas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 adaptadas ao</a:t>
            </a:r>
            <a:r>
              <a:rPr sz="24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vôo):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25145" indent="-343535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495" dirty="0">
                <a:solidFill>
                  <a:prstClr val="black"/>
                </a:solidFill>
                <a:latin typeface="UnDotum"/>
                <a:cs typeface="UnDotum"/>
              </a:rPr>
              <a:t>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Tégminas: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espessas e pergamináceas </a:t>
            </a:r>
            <a:r>
              <a:rPr sz="2400" spc="-265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grilos,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baratas,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louva-a-deus, tesourinhas e</a:t>
            </a:r>
            <a:r>
              <a:rPr sz="2400" spc="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gafanhotos.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lnSpc>
                <a:spcPts val="2590"/>
              </a:lnSpc>
              <a:spcBef>
                <a:spcPts val="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495" dirty="0">
                <a:solidFill>
                  <a:prstClr val="black"/>
                </a:solidFill>
                <a:latin typeface="UnDotum"/>
                <a:cs typeface="UnDotum"/>
              </a:rPr>
              <a:t>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Hemiélitros: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espessas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na base e membranosas</a:t>
            </a:r>
            <a:r>
              <a:rPr sz="240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na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porção distal </a:t>
            </a:r>
            <a:r>
              <a:rPr sz="2400" spc="-265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percevejos e</a:t>
            </a:r>
            <a:r>
              <a:rPr sz="2400" spc="-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barbeiros.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495" dirty="0">
                <a:solidFill>
                  <a:prstClr val="black"/>
                </a:solidFill>
                <a:latin typeface="UnDotum"/>
                <a:cs typeface="UnDotum"/>
              </a:rPr>
              <a:t>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Élitros: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coriáceas </a:t>
            </a:r>
            <a:r>
              <a:rPr sz="2400" spc="-260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besouros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spc="-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joaninhas.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2187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989" y="2502865"/>
            <a:ext cx="3971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ARTR</a:t>
            </a:r>
            <a:r>
              <a:rPr spc="-20" dirty="0"/>
              <a:t>Ó</a:t>
            </a:r>
            <a:r>
              <a:rPr dirty="0"/>
              <a:t>PODES</a:t>
            </a:r>
          </a:p>
        </p:txBody>
      </p:sp>
      <p:sp>
        <p:nvSpPr>
          <p:cNvPr id="3" name="object 3"/>
          <p:cNvSpPr/>
          <p:nvPr/>
        </p:nvSpPr>
        <p:spPr>
          <a:xfrm>
            <a:off x="6705600" y="2133536"/>
            <a:ext cx="1644650" cy="1195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152400"/>
            <a:ext cx="2133600" cy="1406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2600" y="5334000"/>
            <a:ext cx="1524000" cy="1304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10400" y="5334063"/>
            <a:ext cx="1905000" cy="1296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5400" y="5334000"/>
            <a:ext cx="1752600" cy="1314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3657600"/>
            <a:ext cx="1739900" cy="1162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410591" y="3667201"/>
            <a:ext cx="1257017" cy="11905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4953000"/>
            <a:ext cx="1366901" cy="1676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19600" y="152400"/>
            <a:ext cx="1676400" cy="1365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" y="152400"/>
            <a:ext cx="1519301" cy="14239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48400" y="152400"/>
            <a:ext cx="2438400" cy="13032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000" y="2133600"/>
            <a:ext cx="1676400" cy="1257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29000" y="5334000"/>
            <a:ext cx="1447800" cy="12541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1590" y="394538"/>
            <a:ext cx="4014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CLASSE</a:t>
            </a:r>
            <a:r>
              <a:rPr sz="3600" spc="-90" dirty="0"/>
              <a:t> </a:t>
            </a:r>
            <a:r>
              <a:rPr sz="3600" dirty="0"/>
              <a:t>INSECTA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828800"/>
            <a:ext cx="2057400" cy="13445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43800" y="533400"/>
            <a:ext cx="1295400" cy="911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62200" y="1828800"/>
            <a:ext cx="2057400" cy="1377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95800" y="1828800"/>
            <a:ext cx="2438400" cy="1374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28800" y="4953063"/>
            <a:ext cx="2057400" cy="17255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600" y="533336"/>
            <a:ext cx="1371600" cy="890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" y="3352672"/>
            <a:ext cx="2133600" cy="14653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" y="4953063"/>
            <a:ext cx="1557401" cy="17350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90800" y="3352800"/>
            <a:ext cx="3429000" cy="14541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2400" y="4953000"/>
            <a:ext cx="2057400" cy="1714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86600" y="1828800"/>
            <a:ext cx="1752600" cy="13826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96000" y="4953000"/>
            <a:ext cx="2743200" cy="1735455"/>
            <a:chOff x="6096000" y="4953000"/>
            <a:chExt cx="2743200" cy="1735455"/>
          </a:xfrm>
        </p:grpSpPr>
        <p:sp>
          <p:nvSpPr>
            <p:cNvPr id="16" name="object 16"/>
            <p:cNvSpPr/>
            <p:nvPr/>
          </p:nvSpPr>
          <p:spPr>
            <a:xfrm>
              <a:off x="6096000" y="4953063"/>
              <a:ext cx="2286000" cy="17350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096000" y="4953000"/>
              <a:ext cx="712787" cy="838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001000" y="5562600"/>
              <a:ext cx="838200" cy="62865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8001000" y="6096000"/>
              <a:ext cx="838200" cy="56832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8001000" y="4953000"/>
              <a:ext cx="838200" cy="65563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21"/>
          <p:cNvSpPr/>
          <p:nvPr/>
        </p:nvSpPr>
        <p:spPr>
          <a:xfrm>
            <a:off x="1676400" y="533400"/>
            <a:ext cx="1447800" cy="9302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48400" y="3352800"/>
            <a:ext cx="2590800" cy="14175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4088" y="515238"/>
            <a:ext cx="6200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SUB-FILO</a:t>
            </a:r>
            <a:r>
              <a:rPr sz="4000" spc="-60" dirty="0"/>
              <a:t> </a:t>
            </a:r>
            <a:r>
              <a:rPr sz="4000" spc="-5" dirty="0"/>
              <a:t>CHELICERATA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21358"/>
            <a:ext cx="7679055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spcBef>
                <a:spcPts val="10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Formado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pelos artrópodes que</a:t>
            </a:r>
            <a:r>
              <a:rPr sz="3200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possuem 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quelíceras.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solidFill>
                  <a:prstClr val="black"/>
                </a:solidFill>
                <a:latin typeface="Arial"/>
                <a:cs typeface="Arial"/>
              </a:rPr>
              <a:t>Classes: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447675" indent="-343535">
              <a:lnSpc>
                <a:spcPts val="3829"/>
              </a:lnSpc>
              <a:spcBef>
                <a:spcPts val="9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1040" dirty="0">
                <a:solidFill>
                  <a:prstClr val="black"/>
                </a:solidFill>
                <a:latin typeface="UnDotum"/>
                <a:cs typeface="UnDotum"/>
              </a:rPr>
              <a:t></a:t>
            </a:r>
            <a:r>
              <a:rPr sz="3200" b="1" spc="-30" dirty="0">
                <a:solidFill>
                  <a:prstClr val="black"/>
                </a:solidFill>
                <a:latin typeface="UnDotum"/>
                <a:cs typeface="UnDotum"/>
              </a:rPr>
              <a:t> </a:t>
            </a:r>
            <a:r>
              <a:rPr sz="3200" b="1" spc="-5" dirty="0">
                <a:solidFill>
                  <a:prstClr val="black"/>
                </a:solidFill>
                <a:latin typeface="Arial"/>
                <a:cs typeface="Arial"/>
              </a:rPr>
              <a:t>Merostomata: </a:t>
            </a:r>
            <a:r>
              <a:rPr sz="32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Limulus</a:t>
            </a:r>
            <a:r>
              <a:rPr sz="3200" i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165" dirty="0">
                <a:solidFill>
                  <a:prstClr val="black"/>
                </a:solidFill>
                <a:latin typeface="Arial"/>
                <a:cs typeface="Arial"/>
              </a:rPr>
              <a:t>(caranguejo 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pata-de-cavalo)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876300" indent="-343535">
              <a:lnSpc>
                <a:spcPts val="3829"/>
              </a:lnSpc>
              <a:spcBef>
                <a:spcPts val="79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1045" dirty="0">
                <a:solidFill>
                  <a:prstClr val="black"/>
                </a:solidFill>
                <a:latin typeface="UnDotum"/>
                <a:cs typeface="UnDotum"/>
              </a:rPr>
              <a:t></a:t>
            </a:r>
            <a:r>
              <a:rPr sz="3200" b="1" spc="-95" dirty="0">
                <a:solidFill>
                  <a:prstClr val="black"/>
                </a:solidFill>
                <a:latin typeface="UnDotum"/>
                <a:cs typeface="UnDotum"/>
              </a:rPr>
              <a:t> </a:t>
            </a:r>
            <a:r>
              <a:rPr sz="3200" b="1" spc="-5" dirty="0">
                <a:solidFill>
                  <a:prstClr val="black"/>
                </a:solidFill>
                <a:latin typeface="Arial"/>
                <a:cs typeface="Arial"/>
              </a:rPr>
              <a:t>Arachnida: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aranhas, </a:t>
            </a:r>
            <a:r>
              <a:rPr sz="3200" spc="-160" dirty="0">
                <a:solidFill>
                  <a:prstClr val="black"/>
                </a:solidFill>
                <a:latin typeface="Arial"/>
                <a:cs typeface="Arial"/>
              </a:rPr>
              <a:t>escorpiões,  </a:t>
            </a: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ácaros e</a:t>
            </a:r>
            <a:r>
              <a:rPr sz="32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carrapatos.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383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657" y="515238"/>
            <a:ext cx="6256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CLASSE</a:t>
            </a:r>
            <a:r>
              <a:rPr sz="4000" spc="-70" dirty="0"/>
              <a:t> </a:t>
            </a:r>
            <a:r>
              <a:rPr sz="4000" spc="-5" dirty="0"/>
              <a:t>MEROSTOMATA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24420"/>
            <a:ext cx="6305550" cy="119634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3535">
              <a:spcBef>
                <a:spcPts val="87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Vivem </a:t>
            </a:r>
            <a:r>
              <a:rPr sz="3200" spc="-5" dirty="0">
                <a:solidFill>
                  <a:prstClr val="black"/>
                </a:solidFill>
                <a:latin typeface="Arial"/>
                <a:cs typeface="Arial"/>
              </a:rPr>
              <a:t>na areia dos </a:t>
            </a: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mares</a:t>
            </a:r>
            <a:r>
              <a:rPr sz="32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rasos.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76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Não ocorrem no</a:t>
            </a:r>
            <a:r>
              <a:rPr sz="3200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prstClr val="black"/>
                </a:solidFill>
                <a:latin typeface="Arial"/>
                <a:cs typeface="Arial"/>
              </a:rPr>
              <a:t>Brasil.</a:t>
            </a:r>
            <a:endParaRPr sz="3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25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3657600"/>
            <a:ext cx="2819400" cy="2003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00400" y="3352800"/>
            <a:ext cx="3505200" cy="2317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0" y="1905063"/>
            <a:ext cx="2097151" cy="3786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05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5445" y="482930"/>
            <a:ext cx="5838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CLASSE</a:t>
            </a:r>
            <a:r>
              <a:rPr spc="-40" dirty="0"/>
              <a:t> </a:t>
            </a:r>
            <a:r>
              <a:rPr dirty="0"/>
              <a:t>ARACHNIDA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2954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-14287" y="1585912"/>
          <a:ext cx="8689337" cy="2557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63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31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6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36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198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62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CLASSES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4668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EXEMPLOS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CARACTERÍSTICAS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 marR="115570" indent="-2019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Divisão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do  corpo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89535" indent="24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Número  de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Antenas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Quelíceras,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Pedipalpos,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Mandíbulas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Sistema Excretor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Sistgema Respiratório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Arial"/>
                          <a:cs typeface="Arial"/>
                        </a:rPr>
                        <a:t>ARACNIDA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14935" marR="109855" indent="1270"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Aranhas,  escorpiõ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carrapatos,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ácaros.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Cefalotórax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 abdome  ou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prosoma  e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opistosoma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nos  escorpiões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Symbol"/>
                          <a:cs typeface="Symbol"/>
                        </a:rPr>
                        <a:t></a:t>
                      </a:r>
                      <a:endParaRPr sz="2800">
                        <a:latin typeface="Symbol"/>
                        <a:cs typeface="Symbo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par </a:t>
                      </a:r>
                      <a:r>
                        <a:rPr lang="pt-BR" sz="1400" b="1" spc="-5" dirty="0">
                          <a:latin typeface="Arial"/>
                          <a:cs typeface="Arial"/>
                        </a:rPr>
                        <a:t>Quelíceras e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par </a:t>
                      </a:r>
                      <a:endParaRPr lang="pt-BR" sz="1400" b="1" spc="-5" dirty="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400" b="1" spc="-5" dirty="0">
                          <a:latin typeface="Arial"/>
                          <a:cs typeface="Arial"/>
                        </a:rPr>
                        <a:t>Pedipalpos</a:t>
                      </a:r>
                    </a:p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Glândulas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coxais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Túbulos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Malphigui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dirty="0" err="1">
                          <a:latin typeface="Arial"/>
                          <a:cs typeface="Arial"/>
                        </a:rPr>
                        <a:t>Traqueal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 e </a:t>
                      </a:r>
                      <a:r>
                        <a:rPr lang="en-US" sz="1400" b="1" dirty="0" err="1">
                          <a:latin typeface="Arial"/>
                          <a:cs typeface="Arial"/>
                        </a:rPr>
                        <a:t>Filotraqueal</a:t>
                      </a:r>
                      <a:r>
                        <a:rPr lang="en-US" sz="1400" b="1" dirty="0">
                          <a:latin typeface="Arial"/>
                          <a:cs typeface="Arial"/>
                        </a:rPr>
                        <a:t> (</a:t>
                      </a:r>
                      <a:r>
                        <a:rPr lang="en-US" sz="1400" b="1" dirty="0" err="1">
                          <a:latin typeface="Arial"/>
                          <a:cs typeface="Arial"/>
                        </a:rPr>
                        <a:t>Pulmão</a:t>
                      </a:r>
                      <a:r>
                        <a:rPr lang="en-US"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1" dirty="0" err="1">
                          <a:latin typeface="Arial"/>
                          <a:cs typeface="Arial"/>
                        </a:rPr>
                        <a:t>foliáceo</a:t>
                      </a:r>
                      <a:r>
                        <a:rPr lang="en-US" sz="1400" b="1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52400" y="4343336"/>
            <a:ext cx="2819400" cy="1951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2819" y="4310127"/>
            <a:ext cx="3028876" cy="2036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24600" y="4419600"/>
            <a:ext cx="2667000" cy="1847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89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7341" y="432638"/>
            <a:ext cx="4449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CLASSE</a:t>
            </a:r>
            <a:r>
              <a:rPr sz="3600" spc="-70" dirty="0"/>
              <a:t> </a:t>
            </a:r>
            <a:r>
              <a:rPr sz="3600" dirty="0"/>
              <a:t>ARACNIDA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88340" y="1747850"/>
            <a:ext cx="7595234" cy="30448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389890" indent="-343535">
              <a:lnSpc>
                <a:spcPts val="2160"/>
              </a:lnSpc>
              <a:spcBef>
                <a:spcPts val="37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São animais terrestres, apesar de haver um grupo de</a:t>
            </a:r>
            <a:r>
              <a:rPr sz="20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ácaros  (</a:t>
            </a:r>
            <a:r>
              <a:rPr sz="2000" i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Hydracarina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) adaptado aos ambientes marinho e de água  doce.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lnSpc>
                <a:spcPts val="2280"/>
              </a:lnSpc>
              <a:spcBef>
                <a:spcPts val="21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Embora a maioria seja predadora, no grupo de ácaros</a:t>
            </a:r>
            <a:r>
              <a:rPr sz="20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existem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espécies parasitas de plantas e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animais.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lnSpc>
                <a:spcPts val="2280"/>
              </a:lnSpc>
              <a:spcBef>
                <a:spcPts val="24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Muitas aranhas e escorpiões possuem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glândulas de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veneno</a:t>
            </a:r>
            <a:r>
              <a:rPr sz="2000" b="1" spc="-135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endParaRPr sz="2000">
              <a:solidFill>
                <a:prstClr val="black"/>
              </a:solidFill>
              <a:latin typeface="UnDotum"/>
              <a:cs typeface="UnDotum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utilizam para paralisar suas</a:t>
            </a:r>
            <a:r>
              <a:rPr sz="20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presas: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26745" lvl="1" indent="-271780">
              <a:spcBef>
                <a:spcPts val="240"/>
              </a:spcBef>
              <a:buClr>
                <a:srgbClr val="EB4545"/>
              </a:buClr>
              <a:buFont typeface="UnDotum"/>
              <a:buChar char=""/>
              <a:tabLst>
                <a:tab pos="62738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Aranhas: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associadas às</a:t>
            </a:r>
            <a:r>
              <a:rPr sz="2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quelíceras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26745" lvl="1" indent="-271780">
              <a:lnSpc>
                <a:spcPts val="2280"/>
              </a:lnSpc>
              <a:spcBef>
                <a:spcPts val="244"/>
              </a:spcBef>
              <a:buClr>
                <a:srgbClr val="EB4545"/>
              </a:buClr>
              <a:buFont typeface="UnDotum"/>
              <a:buChar char=""/>
              <a:tabLst>
                <a:tab pos="62738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Escorpiões: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associadas ao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aguilhão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télson</a:t>
            </a:r>
            <a:r>
              <a:rPr sz="2000" b="1" spc="-13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endParaRPr sz="2000">
              <a:solidFill>
                <a:prstClr val="black"/>
              </a:solidFill>
              <a:latin typeface="UnDotum"/>
              <a:cs typeface="UnDotum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modificação 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último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segmento do</a:t>
            </a:r>
            <a:r>
              <a:rPr sz="2000" spc="-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pós-abdome.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08400" y="4941887"/>
            <a:ext cx="1936750" cy="1758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1600" y="5105463"/>
            <a:ext cx="1905000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9800" y="4800663"/>
            <a:ext cx="2362200" cy="1769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43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7341" y="432638"/>
            <a:ext cx="4449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CLASSE</a:t>
            </a:r>
            <a:r>
              <a:rPr sz="3600" spc="-70" dirty="0"/>
              <a:t> </a:t>
            </a:r>
            <a:r>
              <a:rPr sz="3600" dirty="0"/>
              <a:t>ARACNIDA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64540" y="1854834"/>
            <a:ext cx="76022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spcBef>
                <a:spcPts val="10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região posterior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ventral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do abdome das aranhas  encontram-se as </a:t>
            </a:r>
            <a:r>
              <a:rPr sz="2400" b="1" dirty="0">
                <a:solidFill>
                  <a:srgbClr val="EB4545"/>
                </a:solidFill>
                <a:latin typeface="Arial"/>
                <a:cs typeface="Arial"/>
              </a:rPr>
              <a:t>fiandeiras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associadas a  glândulas de seda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produzem 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fios com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os quais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tecem suas teias.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16301" y="4338701"/>
            <a:ext cx="3581400" cy="2519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48423" y="4333873"/>
            <a:ext cx="1733550" cy="2524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4212" y="4346575"/>
            <a:ext cx="1839849" cy="25114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31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7341" y="394538"/>
            <a:ext cx="4449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CLASSE</a:t>
            </a:r>
            <a:r>
              <a:rPr sz="3600" spc="-70" dirty="0"/>
              <a:t> </a:t>
            </a:r>
            <a:r>
              <a:rPr sz="3600" dirty="0"/>
              <a:t>ARACNIDA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1905000"/>
            <a:ext cx="1376426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5000" y="1905000"/>
            <a:ext cx="3390900" cy="2178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2600" y="1904873"/>
            <a:ext cx="3276600" cy="2170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4343400"/>
            <a:ext cx="3276600" cy="2241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33800" y="4365688"/>
            <a:ext cx="2819400" cy="22430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05600" y="4343400"/>
            <a:ext cx="2074926" cy="2286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0057" y="356438"/>
            <a:ext cx="5185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SUB-FILO</a:t>
            </a:r>
            <a:r>
              <a:rPr sz="3600" spc="-75" dirty="0"/>
              <a:t> </a:t>
            </a:r>
            <a:r>
              <a:rPr sz="3600" dirty="0"/>
              <a:t>CRUSTACEA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/>
          </p:nvPr>
        </p:nvGraphicFramePr>
        <p:xfrm>
          <a:off x="214312" y="1662112"/>
          <a:ext cx="8686800" cy="2557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62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SUB-FILO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EXEMPLOS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CARACTERÍSTICAS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 marR="145415" indent="635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Divisão  do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corpo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 marR="88265" indent="24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Número  de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patas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Antenas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Quelíceras,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Pedipalpos,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Mandíbulas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spc="-5" dirty="0">
                          <a:latin typeface="Arial"/>
                          <a:cs typeface="Arial"/>
                        </a:rPr>
                        <a:t>Sistema Excretor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pt-BR" sz="1000" b="1" dirty="0">
                          <a:latin typeface="Arial"/>
                          <a:cs typeface="Arial"/>
                        </a:rPr>
                        <a:t>Sistgema Respiratório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CRUSTACEA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14300" marR="108585" indent="-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(possui  cerca de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dez  classes)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marR="103505" indent="-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Camarões, 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lagostas,  cracas,  siris,  copépod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s,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tatuzinhos-  de-jardim.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Cabeça,  tórax e  abdome  ou  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alo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x  e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abdome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33679" marR="198120" indent="-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Vários  pares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pares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90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lang="pt-BR"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BR" sz="1400" dirty="0">
                          <a:latin typeface="Arial"/>
                          <a:cs typeface="Arial"/>
                        </a:rPr>
                        <a:t>par </a:t>
                      </a:r>
                      <a:r>
                        <a:rPr lang="pt-BR" sz="1400" b="1" dirty="0">
                          <a:latin typeface="Arial"/>
                          <a:cs typeface="Arial"/>
                        </a:rPr>
                        <a:t>Mandíbulas</a:t>
                      </a:r>
                      <a:endParaRPr lang="pt-BR"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Glândulas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verdes</a:t>
                      </a:r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Antenáis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lang="pt-BR" sz="18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b="1" dirty="0" err="1">
                          <a:latin typeface="Arial"/>
                          <a:cs typeface="Arial"/>
                        </a:rPr>
                        <a:t>Branquial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987675" y="4403725"/>
            <a:ext cx="3352800" cy="24542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246626"/>
            <a:ext cx="2819400" cy="2611755"/>
            <a:chOff x="0" y="4246626"/>
            <a:chExt cx="2819400" cy="2611755"/>
          </a:xfrm>
        </p:grpSpPr>
        <p:sp>
          <p:nvSpPr>
            <p:cNvPr id="8" name="object 8"/>
            <p:cNvSpPr/>
            <p:nvPr/>
          </p:nvSpPr>
          <p:spPr>
            <a:xfrm>
              <a:off x="762000" y="4246626"/>
              <a:ext cx="2057400" cy="14810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499100"/>
              <a:ext cx="1752600" cy="13588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477000" y="4246626"/>
            <a:ext cx="2667000" cy="2611755"/>
            <a:chOff x="6477000" y="4246626"/>
            <a:chExt cx="2667000" cy="2611755"/>
          </a:xfrm>
        </p:grpSpPr>
        <p:sp>
          <p:nvSpPr>
            <p:cNvPr id="11" name="object 11"/>
            <p:cNvSpPr/>
            <p:nvPr/>
          </p:nvSpPr>
          <p:spPr>
            <a:xfrm>
              <a:off x="6477000" y="4246626"/>
              <a:ext cx="1905000" cy="13731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467600" y="5546787"/>
              <a:ext cx="1676399" cy="13112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692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0057" y="432638"/>
            <a:ext cx="5185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SUB-FILO</a:t>
            </a:r>
            <a:r>
              <a:rPr sz="3600" spc="-75" dirty="0"/>
              <a:t> </a:t>
            </a:r>
            <a:r>
              <a:rPr sz="3600" dirty="0"/>
              <a:t>CRUSTACEA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83540" y="1778330"/>
            <a:ext cx="7039609" cy="2892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termo crustáceo deriva 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fato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muitas das espécies  possuírem um exoesqueleto enriquecido com carbonato</a:t>
            </a:r>
            <a:r>
              <a:rPr sz="20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 cálcio, formando uma crosta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lagostas, camarões, siris e  caranguejos.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48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 maioria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vive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em ambiente marinho, embora</a:t>
            </a:r>
            <a:r>
              <a:rPr sz="2000" spc="-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existam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/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representantes que vivem em água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doce.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262255" indent="-342900">
              <a:spcBef>
                <a:spcPts val="480"/>
              </a:spcBef>
              <a:buFontTx/>
              <a:buChar char="•"/>
              <a:tabLst>
                <a:tab pos="354965" algn="l"/>
                <a:tab pos="355600" algn="l"/>
                <a:tab pos="207454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Existem desde formas microscópicas, abundantes no  plâncton (zooplâncton), até formas maiores, adaptadas</a:t>
            </a:r>
            <a:r>
              <a:rPr sz="2000" spc="-2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  nadar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andar	sobre o</a:t>
            </a:r>
            <a:r>
              <a:rPr sz="20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fundo.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57200"/>
            <a:ext cx="9144000" cy="1225550"/>
            <a:chOff x="0" y="457200"/>
            <a:chExt cx="9144000" cy="1225550"/>
          </a:xfrm>
        </p:grpSpPr>
        <p:sp>
          <p:nvSpPr>
            <p:cNvPr id="6" name="object 6"/>
            <p:cNvSpPr/>
            <p:nvPr/>
          </p:nvSpPr>
          <p:spPr>
            <a:xfrm>
              <a:off x="0" y="1524000"/>
              <a:ext cx="9144000" cy="158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7315200" y="457200"/>
              <a:ext cx="1600200" cy="1047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28600" y="533463"/>
              <a:ext cx="1371600" cy="9191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object 9"/>
          <p:cNvSpPr/>
          <p:nvPr/>
        </p:nvSpPr>
        <p:spPr>
          <a:xfrm>
            <a:off x="250825" y="5248275"/>
            <a:ext cx="6022975" cy="1609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67600" y="2057400"/>
            <a:ext cx="1460500" cy="1104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67600" y="3352800"/>
            <a:ext cx="1460500" cy="1079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27826" y="5267325"/>
            <a:ext cx="2514600" cy="15906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301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0057" y="432638"/>
            <a:ext cx="5185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SUB-FILO</a:t>
            </a:r>
            <a:r>
              <a:rPr sz="3600" spc="-75" dirty="0"/>
              <a:t> </a:t>
            </a:r>
            <a:r>
              <a:rPr sz="3600" dirty="0"/>
              <a:t>CRUSTACEA</a:t>
            </a:r>
            <a:endParaRPr sz="3600"/>
          </a:p>
        </p:txBody>
      </p:sp>
      <p:grpSp>
        <p:nvGrpSpPr>
          <p:cNvPr id="4" name="object 4"/>
          <p:cNvGrpSpPr/>
          <p:nvPr/>
        </p:nvGrpSpPr>
        <p:grpSpPr>
          <a:xfrm>
            <a:off x="0" y="457263"/>
            <a:ext cx="9144000" cy="1225550"/>
            <a:chOff x="0" y="457263"/>
            <a:chExt cx="9144000" cy="1225550"/>
          </a:xfrm>
        </p:grpSpPr>
        <p:sp>
          <p:nvSpPr>
            <p:cNvPr id="5" name="object 5"/>
            <p:cNvSpPr/>
            <p:nvPr/>
          </p:nvSpPr>
          <p:spPr>
            <a:xfrm>
              <a:off x="0" y="1524000"/>
              <a:ext cx="9144000" cy="158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543800" y="457263"/>
              <a:ext cx="1333500" cy="10334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81000" y="457263"/>
              <a:ext cx="1371600" cy="989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1905000"/>
            <a:ext cx="8991600" cy="4953000"/>
            <a:chOff x="0" y="1905000"/>
            <a:chExt cx="8991600" cy="4953000"/>
          </a:xfrm>
        </p:grpSpPr>
        <p:sp>
          <p:nvSpPr>
            <p:cNvPr id="9" name="object 9"/>
            <p:cNvSpPr/>
            <p:nvPr/>
          </p:nvSpPr>
          <p:spPr>
            <a:xfrm>
              <a:off x="2627376" y="2420873"/>
              <a:ext cx="1816100" cy="1905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292536"/>
              <a:ext cx="2743200" cy="20622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28600" y="1905000"/>
              <a:ext cx="2209800" cy="18986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059176" y="4816475"/>
              <a:ext cx="3124200" cy="20415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643501" y="2636773"/>
              <a:ext cx="1793875" cy="1905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324600" y="4038600"/>
              <a:ext cx="2667000" cy="20066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477000" y="1905000"/>
              <a:ext cx="2465324" cy="193675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2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373" y="368630"/>
            <a:ext cx="5464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FILO</a:t>
            </a:r>
            <a:r>
              <a:rPr spc="-55" dirty="0"/>
              <a:t> </a:t>
            </a:r>
            <a:r>
              <a:rPr dirty="0"/>
              <a:t>ARTHROPODA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2049906"/>
            <a:ext cx="7223125" cy="29089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224790" indent="-342900">
              <a:lnSpc>
                <a:spcPts val="2380"/>
              </a:lnSpc>
              <a:spcBef>
                <a:spcPts val="39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Reúne o maior número de espécies do Reino Animal,  compreendendo cerca de ¾ do total de espécies  conhecidas.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ts val="2380"/>
              </a:lnSpc>
              <a:spcBef>
                <a:spcPts val="52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Podem ser encontrados em todos os ambientes, desde  6 mil metros de altitude até mais de 9 mil metros de  profundidade em oceanos </a:t>
            </a:r>
            <a:r>
              <a:rPr sz="2200" spc="-24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200" spc="25" dirty="0">
                <a:solidFill>
                  <a:srgbClr val="99CC00"/>
                </a:solidFill>
                <a:latin typeface="UnDotum"/>
                <a:cs typeface="UnDotum"/>
              </a:rPr>
              <a:t> </a:t>
            </a:r>
            <a:r>
              <a:rPr sz="2200" b="1" spc="-5" dirty="0">
                <a:solidFill>
                  <a:srgbClr val="EB4545"/>
                </a:solidFill>
                <a:latin typeface="Arial"/>
                <a:cs typeface="Arial"/>
              </a:rPr>
              <a:t>cosmopolitas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427990" indent="-342900">
              <a:lnSpc>
                <a:spcPct val="901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solidFill>
                  <a:prstClr val="black"/>
                </a:solidFill>
                <a:latin typeface="Arial"/>
                <a:cs typeface="Arial"/>
              </a:rPr>
              <a:t>Exemplos: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moscas, borboletas, baratas,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siris, 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camarões, cracas, aranhas, escorpiões, carrapatos,  lacráia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etc.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0" y="5029200"/>
            <a:ext cx="1981200" cy="149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457200"/>
            <a:ext cx="14478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43800" y="457263"/>
            <a:ext cx="1371600" cy="989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0" y="1752600"/>
            <a:ext cx="1295400" cy="831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96200" y="2666936"/>
            <a:ext cx="1219200" cy="8143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72400" y="3581400"/>
            <a:ext cx="1103312" cy="1441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53200" y="5108638"/>
            <a:ext cx="2286000" cy="14905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8200" y="5029200"/>
            <a:ext cx="2057400" cy="1530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81600" y="5029263"/>
            <a:ext cx="1277874" cy="15572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37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373" y="482930"/>
            <a:ext cx="54667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40" dirty="0"/>
              <a:t> </a:t>
            </a:r>
            <a:r>
              <a:rPr dirty="0"/>
              <a:t>NERVOSO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196975"/>
            <a:ext cx="9144000" cy="2792730"/>
            <a:chOff x="0" y="1196975"/>
            <a:chExt cx="9144000" cy="2792730"/>
          </a:xfrm>
        </p:grpSpPr>
        <p:sp>
          <p:nvSpPr>
            <p:cNvPr id="4" name="object 4"/>
            <p:cNvSpPr/>
            <p:nvPr/>
          </p:nvSpPr>
          <p:spPr>
            <a:xfrm>
              <a:off x="0" y="1196975"/>
              <a:ext cx="9144000" cy="1587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286500" y="1341373"/>
              <a:ext cx="2857500" cy="26479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6445330" y="4182144"/>
            <a:ext cx="2500192" cy="2661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1778330"/>
            <a:ext cx="388239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spcBef>
                <a:spcPts val="105"/>
              </a:spcBef>
              <a:buFontTx/>
              <a:buChar char="•"/>
              <a:tabLst>
                <a:tab pos="35560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Apresentam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um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par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 gânglios cerebróides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(cérebro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rudimentar).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2753995"/>
            <a:ext cx="1137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FontTx/>
              <a:buChar char="•"/>
              <a:tabLst>
                <a:tab pos="354965" algn="l"/>
                <a:tab pos="355600" algn="l"/>
                <a:tab pos="77152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	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SN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1846" y="2753995"/>
            <a:ext cx="25520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708660" algn="l"/>
                <a:tab pos="2184400" algn="l"/>
              </a:tabLst>
            </a:pP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stá	or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ani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	em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040" y="3059049"/>
            <a:ext cx="30353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783590" algn="l"/>
                <a:tab pos="1879600" algn="l"/>
              </a:tabLst>
            </a:pP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duas	cadeias	simétricas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2507" y="3059049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4040" y="3363848"/>
            <a:ext cx="3538854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gânglios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correndo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longo 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do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corpo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animal 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por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dois  cordões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nervosos ventrais,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 onde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partem os nervos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capazes de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comandar muitas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atividades, sem a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participação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cérebro rudimentar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mesmo depois de </a:t>
            </a:r>
            <a:r>
              <a:rPr sz="2000" spc="-5" dirty="0">
                <a:solidFill>
                  <a:srgbClr val="EB4545"/>
                </a:solidFill>
                <a:latin typeface="Arial"/>
                <a:cs typeface="Arial"/>
              </a:rPr>
              <a:t>decaptados, 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muitos </a:t>
            </a:r>
            <a:r>
              <a:rPr sz="2000" spc="-5" dirty="0">
                <a:solidFill>
                  <a:srgbClr val="EB4545"/>
                </a:solidFill>
                <a:latin typeface="Arial"/>
                <a:cs typeface="Arial"/>
              </a:rPr>
              <a:t>insetos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são </a:t>
            </a:r>
            <a:r>
              <a:rPr sz="2000" spc="-5" dirty="0">
                <a:solidFill>
                  <a:srgbClr val="EB4545"/>
                </a:solidFill>
                <a:latin typeface="Arial"/>
                <a:cs typeface="Arial"/>
              </a:rPr>
              <a:t>capazes </a:t>
            </a:r>
            <a:r>
              <a:rPr sz="2000" spc="-15" dirty="0">
                <a:solidFill>
                  <a:srgbClr val="EB4545"/>
                </a:solidFill>
                <a:latin typeface="Arial"/>
                <a:cs typeface="Arial"/>
              </a:rPr>
              <a:t>de  andar,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voar ou</a:t>
            </a:r>
            <a:r>
              <a:rPr sz="2000" spc="-70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EB4545"/>
                </a:solidFill>
                <a:latin typeface="Arial"/>
                <a:cs typeface="Arial"/>
              </a:rPr>
              <a:t>copular.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815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200" y="482930"/>
            <a:ext cx="5929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60" dirty="0"/>
              <a:t> </a:t>
            </a:r>
            <a:r>
              <a:rPr dirty="0"/>
              <a:t>SENSORIAL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3394328"/>
            <a:ext cx="1149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942969"/>
            <a:ext cx="11493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64589"/>
            <a:ext cx="5111115" cy="472186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159385" indent="-343535">
              <a:lnSpc>
                <a:spcPct val="80000"/>
              </a:lnSpc>
              <a:spcBef>
                <a:spcPts val="58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Órgãos sensoriais bem desenvolvidos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possibilita obter mais informações com  melhores condições de adaptação e  sobrevivência.</a:t>
            </a:r>
          </a:p>
          <a:p>
            <a:pPr marL="355600" marR="328295" indent="-343535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Receptores sensoriais: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muitos  associados a algumas modificações</a:t>
            </a:r>
            <a:r>
              <a:rPr sz="2000" spc="-1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 exoesqueleto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quitinoso:</a:t>
            </a:r>
          </a:p>
          <a:p>
            <a:pPr marL="355600" marR="1972945" lvl="1" indent="570865">
              <a:lnSpc>
                <a:spcPct val="80000"/>
              </a:lnSpc>
              <a:spcBef>
                <a:spcPts val="495"/>
              </a:spcBef>
              <a:buFont typeface="UnDotum"/>
              <a:buChar char=""/>
              <a:tabLst>
                <a:tab pos="119888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antenas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táteis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ou  quimiorreceptoras;</a:t>
            </a:r>
          </a:p>
          <a:p>
            <a:pPr marL="1198245" lvl="1" indent="-271780">
              <a:buFont typeface="UnDotum"/>
              <a:buChar char=""/>
              <a:tabLst>
                <a:tab pos="119888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pêlos e </a:t>
            </a:r>
            <a:r>
              <a:rPr sz="2000" dirty="0" err="1">
                <a:solidFill>
                  <a:prstClr val="black"/>
                </a:solidFill>
                <a:latin typeface="Arial"/>
                <a:cs typeface="Arial"/>
              </a:rPr>
              <a:t>cerdas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2000" dirty="0" err="1">
                <a:solidFill>
                  <a:prstClr val="black"/>
                </a:solidFill>
                <a:latin typeface="Arial"/>
                <a:cs typeface="Arial"/>
              </a:rPr>
              <a:t>função</a:t>
            </a:r>
            <a:r>
              <a:rPr sz="2000" spc="-3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tátil;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lvl="1" indent="570865">
              <a:lnSpc>
                <a:spcPct val="80000"/>
              </a:lnSpc>
              <a:spcBef>
                <a:spcPts val="484"/>
              </a:spcBef>
              <a:buFont typeface="UnDotum"/>
              <a:buChar char=""/>
              <a:tabLst>
                <a:tab pos="1198880" algn="l"/>
                <a:tab pos="27559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canais, fendas, cavidades ou  outras aberturas no exoesqueleto </a:t>
            </a:r>
            <a:r>
              <a:rPr sz="2000" spc="-215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podem alojar quimiorreceptores ou a  abertura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pode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estar	coberta por uma  delgada membrana, cujo lado interno</a:t>
            </a:r>
            <a:r>
              <a:rPr sz="2000" spc="-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está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fixada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uma terminação nervosa </a:t>
            </a:r>
            <a:r>
              <a:rPr sz="2000" spc="-215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detectam vibrações ou outras forças que  alteram a tensão do</a:t>
            </a:r>
            <a:r>
              <a:rPr sz="20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esqueleto.</a:t>
            </a:r>
          </a:p>
        </p:txBody>
      </p:sp>
      <p:sp>
        <p:nvSpPr>
          <p:cNvPr id="6" name="object 6"/>
          <p:cNvSpPr/>
          <p:nvPr/>
        </p:nvSpPr>
        <p:spPr>
          <a:xfrm>
            <a:off x="6705600" y="1828800"/>
            <a:ext cx="2195576" cy="139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34200" y="3429000"/>
            <a:ext cx="1539875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81800" y="4800600"/>
            <a:ext cx="2159000" cy="1233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268475"/>
            <a:ext cx="9144000" cy="158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48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200" y="482930"/>
            <a:ext cx="59296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60" dirty="0"/>
              <a:t> </a:t>
            </a:r>
            <a:r>
              <a:rPr dirty="0"/>
              <a:t>SENSORIAL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2778"/>
            <a:ext cx="8072755" cy="192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259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1506220" algn="l"/>
                <a:tab pos="2621915" algn="l"/>
                <a:tab pos="3231515" algn="l"/>
                <a:tab pos="4449445" algn="l"/>
                <a:tab pos="4975225" algn="l"/>
                <a:tab pos="6635115" algn="l"/>
                <a:tab pos="7888605" algn="l"/>
              </a:tabLst>
            </a:pP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lho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:	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	ser	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imples	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u	comp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stos	(ins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tos	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crustáceos).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algn="just">
              <a:lnSpc>
                <a:spcPct val="80000"/>
              </a:lnSpc>
              <a:spcBef>
                <a:spcPts val="575"/>
              </a:spcBef>
            </a:pPr>
            <a:r>
              <a:rPr sz="2400" spc="-495" dirty="0">
                <a:solidFill>
                  <a:srgbClr val="EB4545"/>
                </a:solidFill>
                <a:latin typeface="UnDotum"/>
                <a:cs typeface="UnDotum"/>
              </a:rPr>
              <a:t>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Olhos compostos ou multifacetados: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formados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por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numerosas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unidades cilíndricas e longas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que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possuem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todos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os elementos para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recepção da luz </a:t>
            </a:r>
            <a:r>
              <a:rPr sz="2400" spc="-260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400" spc="-260" dirty="0">
                <a:solidFill>
                  <a:srgbClr val="009999"/>
                </a:solidFill>
                <a:latin typeface="UnDotum"/>
                <a:cs typeface="UnDotum"/>
              </a:rPr>
              <a:t>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omatídios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25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4038600"/>
            <a:ext cx="2667000" cy="2009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86725" y="3141598"/>
            <a:ext cx="1057274" cy="1628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0" y="4038600"/>
            <a:ext cx="5691505" cy="2819400"/>
            <a:chOff x="3048000" y="4038600"/>
            <a:chExt cx="5691505" cy="2819400"/>
          </a:xfrm>
        </p:grpSpPr>
        <p:sp>
          <p:nvSpPr>
            <p:cNvPr id="8" name="object 8"/>
            <p:cNvSpPr/>
            <p:nvPr/>
          </p:nvSpPr>
          <p:spPr>
            <a:xfrm>
              <a:off x="3048000" y="4038600"/>
              <a:ext cx="3048000" cy="2032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084951" y="4862575"/>
              <a:ext cx="2654300" cy="19954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176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D394A-5D8D-4F3F-8972-999CDFC5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C4E9E1-A401-4B0B-807A-1B83984A1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Professora Leonilda Brandão da Silva - PDF Download grátis">
            <a:extLst>
              <a:ext uri="{FF2B5EF4-FFF2-40B4-BE49-F238E27FC236}">
                <a16:creationId xmlns:a16="http://schemas.microsoft.com/office/drawing/2014/main" xmlns="" id="{20E561E4-2C1C-41CA-A945-1A006A843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6" y="20815"/>
            <a:ext cx="9154036" cy="672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99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6162" y="330530"/>
            <a:ext cx="69526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70" dirty="0"/>
              <a:t> </a:t>
            </a:r>
            <a:r>
              <a:rPr dirty="0"/>
              <a:t>CIRCULATÓRIO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794484"/>
            <a:ext cx="7388859" cy="261747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4965" indent="-342900" algn="just">
              <a:spcBef>
                <a:spcPts val="340"/>
              </a:spcBef>
              <a:buFontTx/>
              <a:buChar char="•"/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Os artrópodes apresentam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sistema circulatório</a:t>
            </a:r>
            <a:r>
              <a:rPr sz="2000" b="1"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aberto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4965" marR="5080" indent="-342900" algn="just">
              <a:lnSpc>
                <a:spcPct val="90000"/>
              </a:lnSpc>
              <a:spcBef>
                <a:spcPts val="480"/>
              </a:spcBef>
              <a:buFontTx/>
              <a:buChar char="•"/>
              <a:tabLst>
                <a:tab pos="35560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 coração é um tubo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alongado,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posição dorsal,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cujas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paredes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apresentam vários orifícios laterais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com válvulas, </a:t>
            </a:r>
            <a:r>
              <a:rPr sz="2000" b="1" spc="-5" dirty="0">
                <a:solidFill>
                  <a:srgbClr val="009999"/>
                </a:solidFill>
                <a:latin typeface="Arial"/>
                <a:cs typeface="Arial"/>
              </a:rPr>
              <a:t>os 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ostíolos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por onde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sangue vindo das lacunas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corpo  entra diretamente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sem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ser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recolhido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por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um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vaso sanguíneo.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Uma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vez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no coração, o sangue é conduzido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para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 região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anterior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corpo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pelo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vaso dorsal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que termina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abruptamente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liberando o sangue no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espaço existente entre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órgãos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 onde retorna para o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coração.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95801" y="4508500"/>
            <a:ext cx="3962400" cy="2076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800" y="4495800"/>
            <a:ext cx="2057400" cy="2047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36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038" y="515238"/>
            <a:ext cx="7412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PIGMENTOS</a:t>
            </a:r>
            <a:r>
              <a:rPr sz="4000" spc="-60" dirty="0"/>
              <a:t> </a:t>
            </a:r>
            <a:r>
              <a:rPr sz="4000" spc="-5" dirty="0"/>
              <a:t>RESPIRATÓRIOS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125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581734"/>
            <a:ext cx="8047990" cy="408051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1311910" indent="-343535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454659" algn="l"/>
                <a:tab pos="45529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sangue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pode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ou não conter</a:t>
            </a:r>
            <a:r>
              <a:rPr sz="2800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pigmento  respiratório.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3535">
              <a:lnSpc>
                <a:spcPct val="90000"/>
              </a:lnSpc>
              <a:spcBef>
                <a:spcPts val="635"/>
              </a:spcBef>
              <a:buFont typeface="Arial"/>
              <a:buChar char="•"/>
              <a:tabLst>
                <a:tab pos="454659" algn="l"/>
                <a:tab pos="45529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Insetos, quilópodes e diplópodes: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sangue  incolor </a:t>
            </a:r>
            <a:r>
              <a:rPr sz="2800" spc="-310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sem pigmento respiratório </a:t>
            </a:r>
            <a:r>
              <a:rPr sz="2800" spc="-310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não 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transporta gases, transporta apenas nutrientes</a:t>
            </a:r>
            <a:r>
              <a:rPr sz="2800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 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remove</a:t>
            </a:r>
            <a:r>
              <a:rPr sz="28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toxinas.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41910" indent="-343535">
              <a:lnSpc>
                <a:spcPct val="9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Crustáceos e aracnídeos </a:t>
            </a:r>
            <a:r>
              <a:rPr sz="2800" spc="-310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hemocianina 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como pigmento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respiratório </a:t>
            </a:r>
            <a:r>
              <a:rPr sz="2800" spc="-310" dirty="0">
                <a:solidFill>
                  <a:prstClr val="black"/>
                </a:solidFill>
                <a:latin typeface="UnDotum"/>
                <a:cs typeface="UnDotum"/>
              </a:rPr>
              <a:t>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apresenta  coloração azul intensa quando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está oxigenada e 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fica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sem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cor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quando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está</a:t>
            </a:r>
            <a:r>
              <a:rPr sz="28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desoxigenada.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090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1260" y="330530"/>
            <a:ext cx="69272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40" dirty="0"/>
              <a:t> </a:t>
            </a:r>
            <a:r>
              <a:rPr dirty="0"/>
              <a:t>RESPIRATÓRIO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340" y="1552802"/>
            <a:ext cx="8049259" cy="181863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3535">
              <a:spcBef>
                <a:spcPts val="39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Varia com o grupo.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3535">
              <a:lnSpc>
                <a:spcPct val="9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Insetos, quilópodes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diplópodes: </a:t>
            </a:r>
            <a:r>
              <a:rPr sz="2400" b="1" spc="-5" dirty="0">
                <a:solidFill>
                  <a:srgbClr val="EB4545"/>
                </a:solidFill>
                <a:latin typeface="Arial"/>
                <a:cs typeface="Arial"/>
              </a:rPr>
              <a:t>traquéias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(sistema  traqueal)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trocas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gasosas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ocorrem independentemente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do sangue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permite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maior taxa metabólica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pois a  oxigenação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células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é mais</a:t>
            </a:r>
            <a:r>
              <a:rPr sz="2400" spc="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rápida.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371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9750" y="3614799"/>
            <a:ext cx="7848600" cy="3243580"/>
            <a:chOff x="539750" y="3614799"/>
            <a:chExt cx="7848600" cy="3243580"/>
          </a:xfrm>
        </p:grpSpPr>
        <p:sp>
          <p:nvSpPr>
            <p:cNvPr id="7" name="object 7"/>
            <p:cNvSpPr/>
            <p:nvPr/>
          </p:nvSpPr>
          <p:spPr>
            <a:xfrm>
              <a:off x="539750" y="3614799"/>
              <a:ext cx="4290949" cy="3243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716526" y="3721099"/>
              <a:ext cx="3671824" cy="31368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59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0630" y="368630"/>
            <a:ext cx="6922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65" dirty="0"/>
              <a:t> </a:t>
            </a:r>
            <a:r>
              <a:rPr dirty="0"/>
              <a:t>RESPIRATÓRIO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767357"/>
            <a:ext cx="7990205" cy="10496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Crustáceos:</a:t>
            </a:r>
            <a:r>
              <a:rPr sz="2800" b="1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brânquias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Aracnídeos: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filotraquéias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pulmões</a:t>
            </a:r>
            <a:r>
              <a:rPr sz="28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foliáceos.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1500" y="2971798"/>
            <a:ext cx="8267700" cy="3886200"/>
            <a:chOff x="571500" y="2971798"/>
            <a:chExt cx="8267700" cy="3886200"/>
          </a:xfrm>
        </p:grpSpPr>
        <p:sp>
          <p:nvSpPr>
            <p:cNvPr id="7" name="object 7"/>
            <p:cNvSpPr/>
            <p:nvPr/>
          </p:nvSpPr>
          <p:spPr>
            <a:xfrm>
              <a:off x="571500" y="4241800"/>
              <a:ext cx="3352800" cy="2355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886200" y="2971798"/>
              <a:ext cx="4953000" cy="388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30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4361" y="368630"/>
            <a:ext cx="6179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55" dirty="0"/>
              <a:t> </a:t>
            </a:r>
            <a:r>
              <a:rPr dirty="0"/>
              <a:t>DIGESTÓRIO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857883"/>
            <a:ext cx="8261350" cy="18180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Sistema digestório: </a:t>
            </a:r>
            <a:r>
              <a:rPr sz="2400" b="1" dirty="0">
                <a:solidFill>
                  <a:srgbClr val="EB4545"/>
                </a:solidFill>
                <a:latin typeface="Arial"/>
                <a:cs typeface="Arial"/>
              </a:rPr>
              <a:t>completo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, com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boca e</a:t>
            </a:r>
            <a:r>
              <a:rPr sz="240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ânus.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57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forma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geral, 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sistema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digestório dos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artrópodes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é  muito parecido. Possuem boca, faringe, esôfago, papo,  moela,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estômago,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intestino,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reto e ânus e,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como glândulas  anexas, as glândulas</a:t>
            </a:r>
            <a:r>
              <a:rPr sz="2400" spc="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salivares.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3733800"/>
            <a:ext cx="7010400" cy="3124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7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4757" y="482930"/>
            <a:ext cx="6179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55" dirty="0"/>
              <a:t> </a:t>
            </a:r>
            <a:r>
              <a:rPr dirty="0"/>
              <a:t>DIGESTÓRIO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333494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552778"/>
            <a:ext cx="3794760" cy="38303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243840" indent="-343535">
              <a:lnSpc>
                <a:spcPct val="80000"/>
              </a:lnSpc>
              <a:spcBef>
                <a:spcPts val="67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Algumas variações  podem surgir,  dependendo do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 animal.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3535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Insetos: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apresentam  peças bucais dos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tipos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mais variados, que são  de grande eficiência para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triturar,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lamber, picar e  sugar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os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alimentos: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160145" lvl="1" indent="570865">
              <a:lnSpc>
                <a:spcPct val="80000"/>
              </a:lnSpc>
              <a:spcBef>
                <a:spcPts val="575"/>
              </a:spcBef>
              <a:buFont typeface="UnDotum"/>
              <a:buChar char=""/>
              <a:tabLst>
                <a:tab pos="1255395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um par</a:t>
            </a:r>
            <a:r>
              <a:rPr sz="24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  mandíbulas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54760" lvl="1" indent="-328295">
              <a:buFont typeface="UnDotum"/>
              <a:buChar char=""/>
              <a:tabLst>
                <a:tab pos="1255395" algn="l"/>
              </a:tabLst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um par de</a:t>
            </a:r>
            <a:r>
              <a:rPr sz="2400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maxilas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991861"/>
            <a:ext cx="3521710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</a:p>
          <a:p>
            <a:pPr marL="927100" indent="-915035">
              <a:lnSpc>
                <a:spcPts val="259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400" spc="-495" dirty="0">
                <a:solidFill>
                  <a:prstClr val="black"/>
                </a:solidFill>
                <a:latin typeface="UnDotum"/>
                <a:cs typeface="UnDotum"/>
              </a:rPr>
              <a:t> </a:t>
            </a:r>
            <a:r>
              <a:rPr lang="en-US" sz="2400" spc="-495" dirty="0">
                <a:solidFill>
                  <a:prstClr val="black"/>
                </a:solidFill>
                <a:latin typeface="UnDotum"/>
                <a:cs typeface="UnDotum"/>
              </a:rPr>
              <a:t>               </a:t>
            </a:r>
            <a:r>
              <a:rPr sz="2400" spc="-5" dirty="0" err="1">
                <a:solidFill>
                  <a:prstClr val="black"/>
                </a:solidFill>
                <a:latin typeface="Arial"/>
                <a:cs typeface="Arial"/>
              </a:rPr>
              <a:t>lábio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260" dirty="0">
                <a:solidFill>
                  <a:prstClr val="black"/>
                </a:solidFill>
                <a:latin typeface="UnDotum"/>
                <a:cs typeface="UnDotum"/>
              </a:rPr>
              <a:t></a:t>
            </a:r>
            <a:r>
              <a:rPr sz="2400" spc="-105" dirty="0">
                <a:solidFill>
                  <a:prstClr val="black"/>
                </a:solidFill>
                <a:latin typeface="UnDotum"/>
                <a:cs typeface="UnDotum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segundo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par de maxilas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fundido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983748" y="1700148"/>
            <a:ext cx="3754120" cy="4191635"/>
            <a:chOff x="4983748" y="1700148"/>
            <a:chExt cx="3754120" cy="4191635"/>
          </a:xfrm>
        </p:grpSpPr>
        <p:sp>
          <p:nvSpPr>
            <p:cNvPr id="8" name="object 8"/>
            <p:cNvSpPr/>
            <p:nvPr/>
          </p:nvSpPr>
          <p:spPr>
            <a:xfrm>
              <a:off x="4983748" y="1700148"/>
              <a:ext cx="3753851" cy="33805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370825" y="4443412"/>
              <a:ext cx="1346200" cy="1447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088128" y="5235016"/>
            <a:ext cx="19081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Aparelho</a:t>
            </a:r>
            <a:r>
              <a:rPr sz="1600" spc="-10" dirty="0">
                <a:solidFill>
                  <a:srgbClr val="0D0D1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bucal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mastigador-triturador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509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3248" y="272618"/>
            <a:ext cx="43986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670" marR="5080" indent="-395605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</a:t>
            </a:r>
            <a:r>
              <a:rPr sz="3600" spc="5" dirty="0"/>
              <a:t>A</a:t>
            </a:r>
            <a:r>
              <a:rPr sz="3600" dirty="0"/>
              <a:t>R</a:t>
            </a:r>
            <a:r>
              <a:rPr sz="3600" spc="5" dirty="0"/>
              <a:t>A</a:t>
            </a:r>
            <a:r>
              <a:rPr sz="3600" dirty="0"/>
              <a:t>CTERÍSTICAS  EMBRIONÁRIAS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65568"/>
            <a:ext cx="7269480" cy="246443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3535">
              <a:spcBef>
                <a:spcPts val="58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Simetria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bilateral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Triblásticos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Celomados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Protostômios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3535">
              <a:spcBef>
                <a:spcPts val="48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Metaméricos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tendência à fusão de segmentos, formando  unidades funcionais denominadas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tagmas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cabeça, tórax e  abdome dos insetos, por</a:t>
            </a:r>
            <a:r>
              <a:rPr sz="2000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exemplo.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39865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6182" y="4303774"/>
            <a:ext cx="4217338" cy="255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72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0957" y="703833"/>
            <a:ext cx="6176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75" dirty="0"/>
              <a:t> </a:t>
            </a:r>
            <a:r>
              <a:rPr dirty="0"/>
              <a:t>DIGESTÓRIO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3400" y="2191468"/>
            <a:ext cx="3957954" cy="3256915"/>
            <a:chOff x="533400" y="2191468"/>
            <a:chExt cx="3957954" cy="3256915"/>
          </a:xfrm>
        </p:grpSpPr>
        <p:sp>
          <p:nvSpPr>
            <p:cNvPr id="6" name="object 6"/>
            <p:cNvSpPr/>
            <p:nvPr/>
          </p:nvSpPr>
          <p:spPr>
            <a:xfrm>
              <a:off x="1886793" y="2191468"/>
              <a:ext cx="2604425" cy="262035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" y="4419600"/>
              <a:ext cx="1828800" cy="102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517394" y="4906517"/>
            <a:ext cx="14935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Aparelho bucal  p</a:t>
            </a:r>
            <a:r>
              <a:rPr sz="1600" dirty="0">
                <a:solidFill>
                  <a:srgbClr val="0D0D16"/>
                </a:solidFill>
                <a:latin typeface="Arial"/>
                <a:cs typeface="Arial"/>
              </a:rPr>
              <a:t>ic</a:t>
            </a: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ado</a:t>
            </a:r>
            <a:r>
              <a:rPr sz="1600" spc="-10" dirty="0">
                <a:solidFill>
                  <a:srgbClr val="0D0D16"/>
                </a:solidFill>
                <a:latin typeface="Arial"/>
                <a:cs typeface="Arial"/>
              </a:rPr>
              <a:t>r-</a:t>
            </a:r>
            <a:r>
              <a:rPr sz="1600" dirty="0">
                <a:solidFill>
                  <a:srgbClr val="0D0D16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ugador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56857" y="2074420"/>
            <a:ext cx="3453765" cy="3158490"/>
            <a:chOff x="5156857" y="2074420"/>
            <a:chExt cx="3453765" cy="3158490"/>
          </a:xfrm>
        </p:grpSpPr>
        <p:sp>
          <p:nvSpPr>
            <p:cNvPr id="10" name="object 10"/>
            <p:cNvSpPr/>
            <p:nvPr/>
          </p:nvSpPr>
          <p:spPr>
            <a:xfrm>
              <a:off x="5156857" y="2074420"/>
              <a:ext cx="1961094" cy="27721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705600" y="3962400"/>
              <a:ext cx="1905000" cy="1270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85028" y="4982717"/>
            <a:ext cx="13792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Aparelho</a:t>
            </a:r>
            <a:r>
              <a:rPr sz="1600" spc="-60" dirty="0">
                <a:solidFill>
                  <a:srgbClr val="0D0D1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D0D16"/>
                </a:solidFill>
                <a:latin typeface="Arial"/>
                <a:cs typeface="Arial"/>
              </a:rPr>
              <a:t>bucal  lambedor-  sugador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-4762" y="6232525"/>
            <a:ext cx="9153525" cy="630555"/>
            <a:chOff x="-4762" y="6232525"/>
            <a:chExt cx="9153525" cy="630555"/>
          </a:xfrm>
        </p:grpSpPr>
        <p:sp>
          <p:nvSpPr>
            <p:cNvPr id="14" name="object 14"/>
            <p:cNvSpPr/>
            <p:nvPr/>
          </p:nvSpPr>
          <p:spPr>
            <a:xfrm>
              <a:off x="0" y="6237287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29">
                  <a:moveTo>
                    <a:pt x="9144000" y="0"/>
                  </a:moveTo>
                  <a:lnTo>
                    <a:pt x="0" y="0"/>
                  </a:lnTo>
                  <a:lnTo>
                    <a:pt x="0" y="620712"/>
                  </a:lnTo>
                  <a:lnTo>
                    <a:pt x="9144000" y="6207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237287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29">
                  <a:moveTo>
                    <a:pt x="0" y="620712"/>
                  </a:moveTo>
                  <a:lnTo>
                    <a:pt x="9144000" y="6207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207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313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2" y="1854835"/>
            <a:ext cx="8615045" cy="4658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4060" marR="1270635" indent="-342900">
              <a:spcBef>
                <a:spcPts val="105"/>
              </a:spcBef>
              <a:buFont typeface="Arial"/>
              <a:buChar char="•"/>
              <a:tabLst>
                <a:tab pos="734060" algn="l"/>
                <a:tab pos="73469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Insetos: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 estômago está ligado a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cecos gástricos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ambos  relacionados à digestão química do</a:t>
            </a:r>
            <a:r>
              <a:rPr sz="2000"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alimento.</a:t>
            </a:r>
          </a:p>
          <a:p>
            <a:pPr marL="734060" indent="-343535">
              <a:spcBef>
                <a:spcPts val="480"/>
              </a:spcBef>
              <a:buFont typeface="Arial"/>
              <a:buChar char="•"/>
              <a:tabLst>
                <a:tab pos="734060" algn="l"/>
                <a:tab pos="73469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Aracnídeos: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05840" lvl="1" indent="-272415">
              <a:spcBef>
                <a:spcPts val="480"/>
              </a:spcBef>
              <a:buClr>
                <a:srgbClr val="EB4545"/>
              </a:buClr>
              <a:buFont typeface="UnDotum"/>
              <a:buChar char=""/>
              <a:tabLst>
                <a:tab pos="1006475" algn="l"/>
              </a:tabLst>
            </a:pP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Quelíceras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segurar e dilacerar as presas (não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possuem</a:t>
            </a:r>
          </a:p>
          <a:p>
            <a:pPr marL="734060"/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mandíbulas para triturar o</a:t>
            </a:r>
            <a:r>
              <a:rPr sz="2000" spc="-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alimento)</a:t>
            </a:r>
          </a:p>
          <a:p>
            <a:pPr marL="734060" marR="5080" lvl="1">
              <a:spcBef>
                <a:spcPts val="480"/>
              </a:spcBef>
              <a:buClr>
                <a:srgbClr val="EB4545"/>
              </a:buClr>
              <a:buFont typeface="UnDotum"/>
              <a:buChar char=""/>
              <a:tabLst>
                <a:tab pos="100647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ingerem apenas alimentos liquefeitos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lançam enzimas digestivas  sobre os tecidos dilacerados das presas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digestão parcial do  alimento é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extracorpórea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</a:p>
          <a:p>
            <a:pPr marL="734060" marR="3583304" lvl="1">
              <a:lnSpc>
                <a:spcPct val="90000"/>
              </a:lnSpc>
              <a:spcBef>
                <a:spcPts val="965"/>
              </a:spcBef>
              <a:buClr>
                <a:srgbClr val="EB4545"/>
              </a:buClr>
              <a:buFont typeface="UnDotum"/>
              <a:buChar char=""/>
              <a:tabLst>
                <a:tab pos="100647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tubo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digestório contém um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estômago </a:t>
            </a:r>
            <a:r>
              <a:rPr sz="2000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sugador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operado por  músculos, que atua na absorção dos  fluidos corporais da presa, seguido</a:t>
            </a:r>
            <a:r>
              <a:rPr sz="2000" spc="-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 um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estômago químico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, onde é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feita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  digestão</a:t>
            </a:r>
            <a:r>
              <a:rPr sz="2000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enzimática.</a:t>
            </a:r>
          </a:p>
          <a:p>
            <a:pPr marL="518795" algn="ctr">
              <a:spcBef>
                <a:spcPts val="225"/>
              </a:spcBef>
            </a:pP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4361" y="406730"/>
            <a:ext cx="6179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55" dirty="0"/>
              <a:t> </a:t>
            </a:r>
            <a:r>
              <a:rPr dirty="0"/>
              <a:t>DIGESTÓRIO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95631" y="4262120"/>
            <a:ext cx="2876550" cy="2316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24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4361" y="406730"/>
            <a:ext cx="61798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55" dirty="0"/>
              <a:t> </a:t>
            </a:r>
            <a:r>
              <a:rPr dirty="0"/>
              <a:t>DIGESTÓRIO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854835"/>
            <a:ext cx="7887334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2827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Crustáceos: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é comum a existência de uma espécie de</a:t>
            </a:r>
            <a:r>
              <a:rPr sz="2000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estômago  mastigador denominado o</a:t>
            </a:r>
            <a:r>
              <a:rPr sz="2000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molinete-gástrico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26745" lvl="1" indent="-271780">
              <a:spcBef>
                <a:spcPts val="480"/>
              </a:spcBef>
              <a:buClr>
                <a:srgbClr val="EB4545"/>
              </a:buClr>
              <a:buFont typeface="UnDotum"/>
              <a:buChar char=""/>
              <a:tabLst>
                <a:tab pos="62738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Apresentam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pinças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para apreensão do alimento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000" spc="-195" dirty="0">
                <a:solidFill>
                  <a:srgbClr val="99CC00"/>
                </a:solidFill>
                <a:latin typeface="UnDotum"/>
                <a:cs typeface="UnDotum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mandíbulas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/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pouco eficientes para a</a:t>
            </a:r>
            <a:r>
              <a:rPr sz="2000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trituração.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lvl="1">
              <a:spcBef>
                <a:spcPts val="480"/>
              </a:spcBef>
              <a:buClr>
                <a:srgbClr val="EB4545"/>
              </a:buClr>
              <a:buFont typeface="UnDotum"/>
              <a:buChar char=""/>
              <a:tabLst>
                <a:tab pos="627380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Microcrustáceos: existem eficientes mecanismos de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filtragem</a:t>
            </a:r>
            <a:r>
              <a:rPr sz="20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 água para a coleta de nutrientes e de organismos do</a:t>
            </a:r>
            <a:r>
              <a:rPr sz="2000" spc="-1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fitoplâncton.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41255" y="3895436"/>
            <a:ext cx="4230113" cy="2705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0600" y="4419600"/>
            <a:ext cx="2705100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97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5925" y="330530"/>
            <a:ext cx="5774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65" dirty="0"/>
              <a:t> </a:t>
            </a:r>
            <a:r>
              <a:rPr dirty="0"/>
              <a:t>EXCRETOR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Crustáceos: </a:t>
            </a:r>
            <a:r>
              <a:rPr sz="2800" b="1" spc="-5" dirty="0">
                <a:solidFill>
                  <a:srgbClr val="EB4545"/>
                </a:solidFill>
                <a:latin typeface="Arial"/>
                <a:cs typeface="Arial"/>
              </a:rPr>
              <a:t>glândulas verdes </a:t>
            </a:r>
            <a:r>
              <a:rPr sz="2800" b="1" dirty="0">
                <a:solidFill>
                  <a:srgbClr val="EB4545"/>
                </a:solidFill>
                <a:latin typeface="Arial"/>
                <a:cs typeface="Arial"/>
              </a:rPr>
              <a:t>ou </a:t>
            </a:r>
            <a:r>
              <a:rPr sz="2800" b="1" spc="-5" dirty="0">
                <a:solidFill>
                  <a:srgbClr val="EB4545"/>
                </a:solidFill>
                <a:latin typeface="Arial"/>
                <a:cs typeface="Arial"/>
              </a:rPr>
              <a:t>antenais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800" spc="-310" dirty="0">
                <a:latin typeface="UnDotum"/>
                <a:cs typeface="UnDotum"/>
              </a:rPr>
              <a:t> </a:t>
            </a:r>
            <a:r>
              <a:rPr sz="2800" dirty="0"/>
              <a:t>par </a:t>
            </a:r>
            <a:r>
              <a:rPr sz="2800" spc="-5" dirty="0"/>
              <a:t>de glândulas </a:t>
            </a:r>
            <a:r>
              <a:rPr sz="2800" dirty="0"/>
              <a:t>excretoras </a:t>
            </a:r>
            <a:r>
              <a:rPr sz="2800" spc="-5" dirty="0"/>
              <a:t>na </a:t>
            </a:r>
            <a:r>
              <a:rPr sz="2800" dirty="0"/>
              <a:t>base das </a:t>
            </a:r>
            <a:r>
              <a:rPr sz="2800" spc="-5" dirty="0"/>
              <a:t>antenas  ou dos </a:t>
            </a:r>
            <a:r>
              <a:rPr sz="2800" dirty="0"/>
              <a:t>maxilares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dirty="0"/>
              <a:t>retiram </a:t>
            </a:r>
            <a:r>
              <a:rPr sz="2800" spc="-5" dirty="0"/>
              <a:t>o excesso de sais e  </a:t>
            </a:r>
            <a:r>
              <a:rPr sz="2800" dirty="0"/>
              <a:t>as excretas nitrogenadas </a:t>
            </a:r>
            <a:r>
              <a:rPr sz="2800" spc="-5" dirty="0"/>
              <a:t>do</a:t>
            </a:r>
            <a:r>
              <a:rPr sz="2800" spc="20" dirty="0"/>
              <a:t> </a:t>
            </a:r>
            <a:r>
              <a:rPr sz="2800" dirty="0"/>
              <a:t>sangue.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71600" y="3573526"/>
            <a:ext cx="6696075" cy="3095625"/>
            <a:chOff x="1371600" y="3573526"/>
            <a:chExt cx="6696075" cy="3095625"/>
          </a:xfrm>
        </p:grpSpPr>
        <p:sp>
          <p:nvSpPr>
            <p:cNvPr id="7" name="object 7"/>
            <p:cNvSpPr/>
            <p:nvPr/>
          </p:nvSpPr>
          <p:spPr>
            <a:xfrm>
              <a:off x="1371600" y="3810063"/>
              <a:ext cx="4052824" cy="2859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364226" y="3573526"/>
              <a:ext cx="2703449" cy="30876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476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5925" y="330530"/>
            <a:ext cx="5774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65" dirty="0"/>
              <a:t> </a:t>
            </a:r>
            <a:r>
              <a:rPr dirty="0"/>
              <a:t>EXCRETOR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1824355"/>
            <a:ext cx="8225155" cy="23126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2900" algn="just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Demais artrópodes: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túbulos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de Malpighi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série de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filamentos 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de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extremidades fechadas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que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comunicam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com a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parte posterior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 intestino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retiram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excretas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sangue e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líquido celomático,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depositando-as no interior do</a:t>
            </a:r>
            <a:r>
              <a:rPr sz="2000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intestino.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2900" algn="just">
              <a:lnSpc>
                <a:spcPts val="2280"/>
              </a:lnSpc>
              <a:spcBef>
                <a:spcPts val="21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Insetos:</a:t>
            </a:r>
            <a:r>
              <a:rPr sz="2000" b="1" spc="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ainda</a:t>
            </a:r>
            <a:r>
              <a:rPr sz="2000" spc="2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apresentam</a:t>
            </a:r>
            <a:r>
              <a:rPr sz="2000" spc="2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glândulas</a:t>
            </a:r>
            <a:r>
              <a:rPr sz="2000" b="1" spc="229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retais</a:t>
            </a:r>
            <a:r>
              <a:rPr sz="2000" b="1" spc="235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na</a:t>
            </a:r>
            <a:r>
              <a:rPr sz="2000" spc="2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região</a:t>
            </a:r>
            <a:r>
              <a:rPr sz="2000" spc="2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posterior</a:t>
            </a:r>
            <a:r>
              <a:rPr sz="2000" spc="2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Arial"/>
                <a:cs typeface="Arial"/>
              </a:rPr>
              <a:t>do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algn="just">
              <a:lnSpc>
                <a:spcPts val="2160"/>
              </a:lnSpc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tubo</a:t>
            </a:r>
            <a:r>
              <a:rPr sz="20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digestório</a:t>
            </a:r>
            <a:r>
              <a:rPr sz="20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000" spc="105" dirty="0">
                <a:solidFill>
                  <a:srgbClr val="99CC00"/>
                </a:solidFill>
                <a:latin typeface="UnDotum"/>
                <a:cs typeface="UnDotum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removem</a:t>
            </a:r>
            <a:r>
              <a:rPr sz="2000" spc="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restante</a:t>
            </a:r>
            <a:r>
              <a:rPr sz="2000" spc="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da</a:t>
            </a:r>
            <a:r>
              <a:rPr sz="2000" spc="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água</a:t>
            </a:r>
            <a:r>
              <a:rPr sz="20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da</a:t>
            </a:r>
            <a:r>
              <a:rPr sz="20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urina</a:t>
            </a:r>
            <a:r>
              <a:rPr sz="2000" spc="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das</a:t>
            </a:r>
            <a:r>
              <a:rPr sz="2000" spc="1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fezes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algn="just">
              <a:lnSpc>
                <a:spcPts val="2160"/>
              </a:lnSpc>
              <a:spcBef>
                <a:spcPts val="150"/>
              </a:spcBef>
            </a:pP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retenção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água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corpo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do animal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grande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valor adaptativo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no ambiente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terrestre.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8312" y="4198937"/>
            <a:ext cx="4605274" cy="2505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40817" y="3982382"/>
            <a:ext cx="2969511" cy="2584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3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5925" y="330530"/>
            <a:ext cx="57740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SISTEMA</a:t>
            </a:r>
            <a:r>
              <a:rPr spc="-65" dirty="0"/>
              <a:t> </a:t>
            </a:r>
            <a:r>
              <a:rPr dirty="0"/>
              <a:t>EXCRETOR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latin typeface="Arial"/>
                <a:cs typeface="Arial"/>
              </a:rPr>
              <a:t>Aranhas: </a:t>
            </a:r>
            <a:r>
              <a:rPr sz="2800" spc="-5" dirty="0"/>
              <a:t>além </a:t>
            </a:r>
            <a:r>
              <a:rPr sz="2800" dirty="0"/>
              <a:t>dos túbulos </a:t>
            </a:r>
            <a:r>
              <a:rPr sz="2800" spc="-5" dirty="0"/>
              <a:t>de </a:t>
            </a:r>
            <a:r>
              <a:rPr sz="2800" dirty="0"/>
              <a:t>Malpighi </a:t>
            </a:r>
            <a:r>
              <a:rPr sz="2800" spc="-5" dirty="0"/>
              <a:t>existem  </a:t>
            </a:r>
            <a:r>
              <a:rPr sz="2800" dirty="0"/>
              <a:t>as </a:t>
            </a:r>
            <a:r>
              <a:rPr sz="2800" spc="-5" dirty="0"/>
              <a:t>chamadas </a:t>
            </a:r>
            <a:r>
              <a:rPr sz="2800" b="1" spc="-5" dirty="0">
                <a:solidFill>
                  <a:srgbClr val="EB4545"/>
                </a:solidFill>
                <a:latin typeface="Arial"/>
                <a:cs typeface="Arial"/>
              </a:rPr>
              <a:t>glândulas </a:t>
            </a:r>
            <a:r>
              <a:rPr sz="2800" b="1" dirty="0">
                <a:solidFill>
                  <a:srgbClr val="EB4545"/>
                </a:solidFill>
                <a:latin typeface="Arial"/>
                <a:cs typeface="Arial"/>
              </a:rPr>
              <a:t>coxais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spc="-5" dirty="0"/>
              <a:t>em </a:t>
            </a:r>
            <a:r>
              <a:rPr sz="2800" dirty="0"/>
              <a:t>número  </a:t>
            </a:r>
            <a:r>
              <a:rPr sz="2800" spc="-5" dirty="0"/>
              <a:t>de quatro no </a:t>
            </a:r>
            <a:r>
              <a:rPr sz="2800" dirty="0"/>
              <a:t>máximo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dirty="0"/>
              <a:t>semelhança </a:t>
            </a:r>
            <a:r>
              <a:rPr sz="2800" spc="-5" dirty="0"/>
              <a:t>estrutural  </a:t>
            </a:r>
            <a:r>
              <a:rPr sz="2800" dirty="0"/>
              <a:t>com as </a:t>
            </a:r>
            <a:r>
              <a:rPr sz="2800" spc="-5" dirty="0"/>
              <a:t>glândulas </a:t>
            </a:r>
            <a:r>
              <a:rPr sz="2800" dirty="0"/>
              <a:t>antenais dos</a:t>
            </a:r>
            <a:r>
              <a:rPr sz="2800" spc="40" dirty="0"/>
              <a:t> </a:t>
            </a:r>
            <a:r>
              <a:rPr sz="2800" dirty="0"/>
              <a:t>crustáceos.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5200" y="3657663"/>
            <a:ext cx="2232025" cy="2922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32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9745" y="482930"/>
            <a:ext cx="4067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REPRODUÇÃO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781682"/>
            <a:ext cx="7960995" cy="21475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3535"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Maioria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dióica,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embora existam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hermafroditas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(cracas).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Fecundação: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cruzada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(mesmo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cracas)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interna.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Desenvolvimento: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direto ou</a:t>
            </a:r>
            <a:r>
              <a:rPr sz="24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indireto: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902969" lvl="1">
              <a:spcBef>
                <a:spcPts val="575"/>
              </a:spcBef>
              <a:buClr>
                <a:srgbClr val="EB4545"/>
              </a:buClr>
              <a:buFont typeface="UnDotum"/>
              <a:buChar char="&gt;"/>
              <a:tabLst>
                <a:tab pos="683895" algn="l"/>
              </a:tabLst>
            </a:pPr>
            <a:r>
              <a:rPr sz="24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Insetos: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B4545"/>
                </a:solidFill>
                <a:latin typeface="Arial"/>
                <a:cs typeface="Arial"/>
              </a:rPr>
              <a:t>desenvolvimento ametábolo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sem  metamorfose (direto).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Ex.: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traça-dos-livros.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7450" y="4083050"/>
            <a:ext cx="5889625" cy="2774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86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9745" y="482930"/>
            <a:ext cx="4067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REPRODUÇÃO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853311"/>
            <a:ext cx="811403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spcBef>
                <a:spcPts val="95"/>
              </a:spcBef>
              <a:buClr>
                <a:srgbClr val="EB4545"/>
              </a:buClr>
              <a:buFont typeface="UnDotum"/>
              <a:buChar char="&gt;"/>
              <a:tabLst>
                <a:tab pos="394335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Insetos: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EB4545"/>
                </a:solidFill>
                <a:latin typeface="Arial"/>
                <a:cs typeface="Arial"/>
              </a:rPr>
              <a:t>desenvolvimento hemimetábolo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800" spc="-310" dirty="0">
                <a:solidFill>
                  <a:prstClr val="black"/>
                </a:solidFill>
                <a:latin typeface="UnDotum"/>
                <a:cs typeface="UnDotum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com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metamorfose gradual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incompleta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ninfa  semelhante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ao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adulto (imago), porém sem asas. 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Ex.: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baratas, percevejos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 gafanhotos.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8312" y="3886200"/>
            <a:ext cx="8428355" cy="2971800"/>
            <a:chOff x="468312" y="3886200"/>
            <a:chExt cx="8428355" cy="2971800"/>
          </a:xfrm>
        </p:grpSpPr>
        <p:sp>
          <p:nvSpPr>
            <p:cNvPr id="7" name="object 7"/>
            <p:cNvSpPr/>
            <p:nvPr/>
          </p:nvSpPr>
          <p:spPr>
            <a:xfrm>
              <a:off x="3581400" y="3886200"/>
              <a:ext cx="5314950" cy="2711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68312" y="4506975"/>
              <a:ext cx="3124200" cy="23510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388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9745" y="482930"/>
            <a:ext cx="4067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REPRODUÇÃO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2140" y="1854834"/>
            <a:ext cx="72478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0995" marR="5080" indent="-340995" algn="just">
              <a:spcBef>
                <a:spcPts val="100"/>
              </a:spcBef>
              <a:buClr>
                <a:srgbClr val="EB4545"/>
              </a:buClr>
              <a:buFont typeface="UnDotum"/>
              <a:buChar char="&gt;"/>
              <a:tabLst>
                <a:tab pos="340995" algn="l"/>
              </a:tabLst>
            </a:pPr>
            <a:r>
              <a:rPr sz="24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Insetos: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B4545"/>
                </a:solidFill>
                <a:latin typeface="Arial"/>
                <a:cs typeface="Arial"/>
              </a:rPr>
              <a:t>desenvolvimento holometábolo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com  metamorfose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completa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Ex.: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moscas,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borboletas,  besouros,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pulgas.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3141662"/>
            <a:ext cx="8917305" cy="3451225"/>
            <a:chOff x="0" y="3141662"/>
            <a:chExt cx="8917305" cy="3451225"/>
          </a:xfrm>
        </p:grpSpPr>
        <p:sp>
          <p:nvSpPr>
            <p:cNvPr id="7" name="object 7"/>
            <p:cNvSpPr/>
            <p:nvPr/>
          </p:nvSpPr>
          <p:spPr>
            <a:xfrm>
              <a:off x="0" y="4005262"/>
              <a:ext cx="5076825" cy="25876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003800" y="3141662"/>
              <a:ext cx="3913124" cy="3403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212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9745" y="482930"/>
            <a:ext cx="4067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REPRODUÇÃO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689608"/>
            <a:ext cx="2856230" cy="236664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40360" marR="5080" indent="-340360">
              <a:lnSpc>
                <a:spcPct val="90000"/>
              </a:lnSpc>
              <a:spcBef>
                <a:spcPts val="385"/>
              </a:spcBef>
              <a:buClr>
                <a:srgbClr val="EB4545"/>
              </a:buClr>
              <a:buFont typeface="UnDotum"/>
              <a:buChar char="&gt;"/>
              <a:tabLst>
                <a:tab pos="340360" algn="l"/>
              </a:tabLst>
            </a:pPr>
            <a:r>
              <a:rPr sz="24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Crustáceos: </a:t>
            </a:r>
            <a:r>
              <a:rPr sz="2400" b="1" spc="-5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EB4545"/>
                </a:solidFill>
                <a:latin typeface="Arial"/>
                <a:cs typeface="Arial"/>
              </a:rPr>
              <a:t>desenvo</a:t>
            </a:r>
            <a:r>
              <a:rPr sz="2400" b="1" spc="-5" dirty="0">
                <a:solidFill>
                  <a:srgbClr val="EB4545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EB4545"/>
                </a:solidFill>
                <a:latin typeface="Arial"/>
                <a:cs typeface="Arial"/>
              </a:rPr>
              <a:t>v</a:t>
            </a:r>
            <a:r>
              <a:rPr sz="2400" b="1" spc="-5" dirty="0">
                <a:solidFill>
                  <a:srgbClr val="EB4545"/>
                </a:solidFill>
                <a:latin typeface="Arial"/>
                <a:cs typeface="Arial"/>
              </a:rPr>
              <a:t>i</a:t>
            </a:r>
            <a:r>
              <a:rPr sz="2400" b="1" spc="-10" dirty="0">
                <a:solidFill>
                  <a:srgbClr val="EB4545"/>
                </a:solidFill>
                <a:latin typeface="Arial"/>
                <a:cs typeface="Arial"/>
              </a:rPr>
              <a:t>men</a:t>
            </a:r>
            <a:r>
              <a:rPr sz="2400" b="1" dirty="0">
                <a:solidFill>
                  <a:srgbClr val="EB4545"/>
                </a:solidFill>
                <a:latin typeface="Arial"/>
                <a:cs typeface="Arial"/>
              </a:rPr>
              <a:t>to  indireto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pode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haver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mais de um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tipo de larva no  mesmo ciclo de  vida.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5801" y="1844675"/>
            <a:ext cx="3914775" cy="4848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86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4464" y="432638"/>
            <a:ext cx="6278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CARACTERÍSTICAS</a:t>
            </a:r>
            <a:r>
              <a:rPr sz="3600" spc="-75" dirty="0"/>
              <a:t> </a:t>
            </a:r>
            <a:r>
              <a:rPr sz="3600" dirty="0"/>
              <a:t>GERAIS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307340" y="1854834"/>
            <a:ext cx="80829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Apêndices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articulados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pernas, antenas, apêndices  bucais (mandíbulas, quelíceras)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 presença de pernas  articuladas deu o nome ao grupo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dirty="0">
                <a:solidFill>
                  <a:srgbClr val="009999"/>
                </a:solidFill>
                <a:latin typeface="Arial"/>
                <a:cs typeface="Arial"/>
              </a:rPr>
              <a:t>arthro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=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articulação;  </a:t>
            </a:r>
            <a:r>
              <a:rPr sz="2400" i="1" spc="-5" dirty="0">
                <a:solidFill>
                  <a:srgbClr val="009999"/>
                </a:solidFill>
                <a:latin typeface="Arial"/>
                <a:cs typeface="Arial"/>
              </a:rPr>
              <a:t>poda 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=</a:t>
            </a:r>
            <a:r>
              <a:rPr sz="2400" spc="1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pé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0725" y="3352800"/>
            <a:ext cx="7813675" cy="3316604"/>
            <a:chOff x="720725" y="3352800"/>
            <a:chExt cx="7813675" cy="3316604"/>
          </a:xfrm>
        </p:grpSpPr>
        <p:sp>
          <p:nvSpPr>
            <p:cNvPr id="7" name="object 7"/>
            <p:cNvSpPr/>
            <p:nvPr/>
          </p:nvSpPr>
          <p:spPr>
            <a:xfrm>
              <a:off x="720725" y="3352863"/>
              <a:ext cx="4572000" cy="33162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0" y="3352800"/>
              <a:ext cx="3200400" cy="2844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551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824355"/>
            <a:ext cx="8188325" cy="434413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22860" indent="-34353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Aracnídeos: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machos geralmente menores que as fêmeas e</a:t>
            </a:r>
            <a:r>
              <a:rPr sz="2000" spc="-1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realizam  um comportamento de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corte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na época da</a:t>
            </a:r>
            <a:r>
              <a:rPr sz="2000" spc="-1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reprodução.</a:t>
            </a:r>
          </a:p>
          <a:p>
            <a:pPr marL="355600" indent="-343535">
              <a:spcBef>
                <a:spcPts val="20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Introdução de espermas no corpo das</a:t>
            </a:r>
            <a:r>
              <a:rPr sz="2000" b="1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fêmeas: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lvl="1">
              <a:lnSpc>
                <a:spcPts val="2160"/>
              </a:lnSpc>
              <a:spcBef>
                <a:spcPts val="509"/>
              </a:spcBef>
              <a:buClr>
                <a:srgbClr val="EB4545"/>
              </a:buClr>
              <a:buFont typeface="UnDotum"/>
              <a:buChar char="&gt;"/>
              <a:tabLst>
                <a:tab pos="62738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Aranhas: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os machos apresentam, na extremidade dos</a:t>
            </a:r>
            <a:r>
              <a:rPr sz="2000"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pedipalpos,  uma dilatação bulbosa onde armazenam os espermatozóides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000" spc="-215" dirty="0">
                <a:solidFill>
                  <a:prstClr val="black"/>
                </a:solidFill>
                <a:latin typeface="UnDotum"/>
                <a:cs typeface="UnDotum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usam os pedipalpos para fecundarem as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fêmeas.</a:t>
            </a:r>
          </a:p>
          <a:p>
            <a:pPr marL="927100" marR="182880">
              <a:lnSpc>
                <a:spcPts val="2160"/>
              </a:lnSpc>
              <a:spcBef>
                <a:spcPts val="480"/>
              </a:spcBef>
            </a:pPr>
            <a:r>
              <a:rPr sz="2000" spc="-60" dirty="0">
                <a:solidFill>
                  <a:srgbClr val="EB4545"/>
                </a:solidFill>
                <a:latin typeface="UnDotum"/>
                <a:cs typeface="UnDotum"/>
              </a:rPr>
              <a:t></a:t>
            </a:r>
            <a:r>
              <a:rPr sz="2000" spc="-60" dirty="0">
                <a:solidFill>
                  <a:prstClr val="black"/>
                </a:solidFill>
                <a:latin typeface="Arial"/>
                <a:cs typeface="Arial"/>
              </a:rPr>
              <a:t>Fêmeas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põem ovos fecundados no interior de sacos de</a:t>
            </a:r>
            <a:r>
              <a:rPr sz="2000" spc="-1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seda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feitos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por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elas.</a:t>
            </a:r>
          </a:p>
          <a:p>
            <a:pPr marL="355600" marR="332105" lvl="1">
              <a:lnSpc>
                <a:spcPts val="2160"/>
              </a:lnSpc>
              <a:spcBef>
                <a:spcPts val="484"/>
              </a:spcBef>
              <a:buClr>
                <a:srgbClr val="EB4545"/>
              </a:buClr>
              <a:buFont typeface="UnDotum"/>
              <a:buChar char="&gt;"/>
              <a:tabLst>
                <a:tab pos="627380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Escorpiões: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 macho une-se à fêmea e deposita no solo uma  massa de espermatozóides dentro de um envoltório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posiciona a  fêmea sobre a massa espermatozóides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espermatozóides  penetram no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orifício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genital da fêmea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fecundação</a:t>
            </a:r>
            <a:r>
              <a:rPr sz="2000" spc="-3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interna.</a:t>
            </a:r>
          </a:p>
          <a:p>
            <a:pPr marL="355600" indent="-343535">
              <a:spcBef>
                <a:spcPts val="2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Desenvolvimento: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direto.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spcBef>
                <a:spcPts val="2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Evolução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ovo: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aranhas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ovíparas,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escorpiões</a:t>
            </a:r>
            <a:r>
              <a:rPr sz="2000" b="1" spc="-25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b="1" spc="-5" dirty="0" err="1">
                <a:solidFill>
                  <a:srgbClr val="EB4545"/>
                </a:solidFill>
                <a:latin typeface="Arial"/>
                <a:cs typeface="Arial"/>
              </a:rPr>
              <a:t>vivíparos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9745" y="482930"/>
            <a:ext cx="4067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REPRODUÇÃO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4762" y="6376987"/>
            <a:ext cx="9153525" cy="485775"/>
            <a:chOff x="-4762" y="6376987"/>
            <a:chExt cx="9153525" cy="485775"/>
          </a:xfrm>
        </p:grpSpPr>
        <p:sp>
          <p:nvSpPr>
            <p:cNvPr id="6" name="object 6"/>
            <p:cNvSpPr/>
            <p:nvPr/>
          </p:nvSpPr>
          <p:spPr>
            <a:xfrm>
              <a:off x="0" y="6381750"/>
              <a:ext cx="9144000" cy="476250"/>
            </a:xfrm>
            <a:custGeom>
              <a:avLst/>
              <a:gdLst/>
              <a:ahLst/>
              <a:cxnLst/>
              <a:rect l="l" t="t" r="r" b="b"/>
              <a:pathLst>
                <a:path w="9144000" h="476250">
                  <a:moveTo>
                    <a:pt x="9144000" y="0"/>
                  </a:moveTo>
                  <a:lnTo>
                    <a:pt x="0" y="0"/>
                  </a:lnTo>
                  <a:lnTo>
                    <a:pt x="0" y="476250"/>
                  </a:lnTo>
                  <a:lnTo>
                    <a:pt x="9144000" y="4762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381750"/>
              <a:ext cx="9144000" cy="476250"/>
            </a:xfrm>
            <a:custGeom>
              <a:avLst/>
              <a:gdLst/>
              <a:ahLst/>
              <a:cxnLst/>
              <a:rect l="l" t="t" r="r" b="b"/>
              <a:pathLst>
                <a:path w="9144000" h="476250">
                  <a:moveTo>
                    <a:pt x="0" y="476250"/>
                  </a:moveTo>
                  <a:lnTo>
                    <a:pt x="9144000" y="4762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405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458" y="515238"/>
            <a:ext cx="7555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DIVERSIDADE E </a:t>
            </a:r>
            <a:r>
              <a:rPr sz="4000" spc="-10" dirty="0"/>
              <a:t>ABUNDÂNCIA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15054" y="4103687"/>
            <a:ext cx="4043679" cy="2541905"/>
            <a:chOff x="4267200" y="4033837"/>
            <a:chExt cx="4043679" cy="2541905"/>
          </a:xfrm>
        </p:grpSpPr>
        <p:sp>
          <p:nvSpPr>
            <p:cNvPr id="5" name="object 5"/>
            <p:cNvSpPr/>
            <p:nvPr/>
          </p:nvSpPr>
          <p:spPr>
            <a:xfrm>
              <a:off x="4267200" y="6096000"/>
              <a:ext cx="799482" cy="479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057775" y="4038600"/>
              <a:ext cx="3248025" cy="2179955"/>
            </a:xfrm>
            <a:custGeom>
              <a:avLst/>
              <a:gdLst/>
              <a:ahLst/>
              <a:cxnLst/>
              <a:rect l="l" t="t" r="r" b="b"/>
              <a:pathLst>
                <a:path w="3248025" h="2179954">
                  <a:moveTo>
                    <a:pt x="1558925" y="1371600"/>
                  </a:moveTo>
                  <a:lnTo>
                    <a:pt x="835025" y="1371600"/>
                  </a:lnTo>
                  <a:lnTo>
                    <a:pt x="0" y="2179637"/>
                  </a:lnTo>
                  <a:lnTo>
                    <a:pt x="1558925" y="1371600"/>
                  </a:lnTo>
                  <a:close/>
                </a:path>
                <a:path w="3248025" h="2179954">
                  <a:moveTo>
                    <a:pt x="3019425" y="0"/>
                  </a:moveTo>
                  <a:lnTo>
                    <a:pt x="581025" y="0"/>
                  </a:lnTo>
                  <a:lnTo>
                    <a:pt x="534958" y="4644"/>
                  </a:lnTo>
                  <a:lnTo>
                    <a:pt x="492049" y="17966"/>
                  </a:lnTo>
                  <a:lnTo>
                    <a:pt x="453218" y="39045"/>
                  </a:lnTo>
                  <a:lnTo>
                    <a:pt x="419385" y="66960"/>
                  </a:lnTo>
                  <a:lnTo>
                    <a:pt x="391470" y="100793"/>
                  </a:lnTo>
                  <a:lnTo>
                    <a:pt x="370391" y="139624"/>
                  </a:lnTo>
                  <a:lnTo>
                    <a:pt x="357069" y="182533"/>
                  </a:lnTo>
                  <a:lnTo>
                    <a:pt x="352425" y="228600"/>
                  </a:lnTo>
                  <a:lnTo>
                    <a:pt x="352425" y="1143000"/>
                  </a:lnTo>
                  <a:lnTo>
                    <a:pt x="357069" y="1189066"/>
                  </a:lnTo>
                  <a:lnTo>
                    <a:pt x="370391" y="1231975"/>
                  </a:lnTo>
                  <a:lnTo>
                    <a:pt x="391470" y="1270806"/>
                  </a:lnTo>
                  <a:lnTo>
                    <a:pt x="419385" y="1304639"/>
                  </a:lnTo>
                  <a:lnTo>
                    <a:pt x="453218" y="1332554"/>
                  </a:lnTo>
                  <a:lnTo>
                    <a:pt x="492049" y="1353633"/>
                  </a:lnTo>
                  <a:lnTo>
                    <a:pt x="534958" y="1366955"/>
                  </a:lnTo>
                  <a:lnTo>
                    <a:pt x="581025" y="1371600"/>
                  </a:lnTo>
                  <a:lnTo>
                    <a:pt x="3019425" y="1371600"/>
                  </a:lnTo>
                  <a:lnTo>
                    <a:pt x="3065491" y="1366955"/>
                  </a:lnTo>
                  <a:lnTo>
                    <a:pt x="3108400" y="1353633"/>
                  </a:lnTo>
                  <a:lnTo>
                    <a:pt x="3147231" y="1332554"/>
                  </a:lnTo>
                  <a:lnTo>
                    <a:pt x="3181064" y="1304639"/>
                  </a:lnTo>
                  <a:lnTo>
                    <a:pt x="3208979" y="1270806"/>
                  </a:lnTo>
                  <a:lnTo>
                    <a:pt x="3230058" y="1231975"/>
                  </a:lnTo>
                  <a:lnTo>
                    <a:pt x="3243380" y="1189066"/>
                  </a:lnTo>
                  <a:lnTo>
                    <a:pt x="3248025" y="1143000"/>
                  </a:lnTo>
                  <a:lnTo>
                    <a:pt x="3248025" y="228600"/>
                  </a:lnTo>
                  <a:lnTo>
                    <a:pt x="3243380" y="182533"/>
                  </a:lnTo>
                  <a:lnTo>
                    <a:pt x="3230058" y="139624"/>
                  </a:lnTo>
                  <a:lnTo>
                    <a:pt x="3208979" y="100793"/>
                  </a:lnTo>
                  <a:lnTo>
                    <a:pt x="3181064" y="66960"/>
                  </a:lnTo>
                  <a:lnTo>
                    <a:pt x="3147231" y="39045"/>
                  </a:lnTo>
                  <a:lnTo>
                    <a:pt x="3108400" y="17966"/>
                  </a:lnTo>
                  <a:lnTo>
                    <a:pt x="3065491" y="4644"/>
                  </a:lnTo>
                  <a:lnTo>
                    <a:pt x="3019425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057775" y="4038600"/>
              <a:ext cx="3248025" cy="2179955"/>
            </a:xfrm>
            <a:custGeom>
              <a:avLst/>
              <a:gdLst/>
              <a:ahLst/>
              <a:cxnLst/>
              <a:rect l="l" t="t" r="r" b="b"/>
              <a:pathLst>
                <a:path w="3248025" h="2179954">
                  <a:moveTo>
                    <a:pt x="352425" y="228600"/>
                  </a:moveTo>
                  <a:lnTo>
                    <a:pt x="357069" y="182533"/>
                  </a:lnTo>
                  <a:lnTo>
                    <a:pt x="370391" y="139624"/>
                  </a:lnTo>
                  <a:lnTo>
                    <a:pt x="391470" y="100793"/>
                  </a:lnTo>
                  <a:lnTo>
                    <a:pt x="419385" y="66960"/>
                  </a:lnTo>
                  <a:lnTo>
                    <a:pt x="453218" y="39045"/>
                  </a:lnTo>
                  <a:lnTo>
                    <a:pt x="492049" y="17966"/>
                  </a:lnTo>
                  <a:lnTo>
                    <a:pt x="534958" y="4644"/>
                  </a:lnTo>
                  <a:lnTo>
                    <a:pt x="581025" y="0"/>
                  </a:lnTo>
                  <a:lnTo>
                    <a:pt x="835025" y="0"/>
                  </a:lnTo>
                  <a:lnTo>
                    <a:pt x="1558925" y="0"/>
                  </a:lnTo>
                  <a:lnTo>
                    <a:pt x="3019425" y="0"/>
                  </a:lnTo>
                  <a:lnTo>
                    <a:pt x="3065491" y="4644"/>
                  </a:lnTo>
                  <a:lnTo>
                    <a:pt x="3108400" y="17966"/>
                  </a:lnTo>
                  <a:lnTo>
                    <a:pt x="3147231" y="39045"/>
                  </a:lnTo>
                  <a:lnTo>
                    <a:pt x="3181064" y="66960"/>
                  </a:lnTo>
                  <a:lnTo>
                    <a:pt x="3208979" y="100793"/>
                  </a:lnTo>
                  <a:lnTo>
                    <a:pt x="3230058" y="139624"/>
                  </a:lnTo>
                  <a:lnTo>
                    <a:pt x="3243380" y="182533"/>
                  </a:lnTo>
                  <a:lnTo>
                    <a:pt x="3248025" y="228600"/>
                  </a:lnTo>
                  <a:lnTo>
                    <a:pt x="3248025" y="800100"/>
                  </a:lnTo>
                  <a:lnTo>
                    <a:pt x="3248025" y="1143000"/>
                  </a:lnTo>
                  <a:lnTo>
                    <a:pt x="3243380" y="1189066"/>
                  </a:lnTo>
                  <a:lnTo>
                    <a:pt x="3230058" y="1231975"/>
                  </a:lnTo>
                  <a:lnTo>
                    <a:pt x="3208979" y="1270806"/>
                  </a:lnTo>
                  <a:lnTo>
                    <a:pt x="3181064" y="1304639"/>
                  </a:lnTo>
                  <a:lnTo>
                    <a:pt x="3147231" y="1332554"/>
                  </a:lnTo>
                  <a:lnTo>
                    <a:pt x="3108400" y="1353633"/>
                  </a:lnTo>
                  <a:lnTo>
                    <a:pt x="3065491" y="1366955"/>
                  </a:lnTo>
                  <a:lnTo>
                    <a:pt x="3019425" y="1371600"/>
                  </a:lnTo>
                  <a:lnTo>
                    <a:pt x="1558925" y="1371600"/>
                  </a:lnTo>
                  <a:lnTo>
                    <a:pt x="0" y="2179637"/>
                  </a:lnTo>
                  <a:lnTo>
                    <a:pt x="835025" y="1371600"/>
                  </a:lnTo>
                  <a:lnTo>
                    <a:pt x="581025" y="1371600"/>
                  </a:lnTo>
                  <a:lnTo>
                    <a:pt x="534958" y="1366955"/>
                  </a:lnTo>
                  <a:lnTo>
                    <a:pt x="492049" y="1353633"/>
                  </a:lnTo>
                  <a:lnTo>
                    <a:pt x="453218" y="1332554"/>
                  </a:lnTo>
                  <a:lnTo>
                    <a:pt x="419385" y="1304639"/>
                  </a:lnTo>
                  <a:lnTo>
                    <a:pt x="391470" y="1270806"/>
                  </a:lnTo>
                  <a:lnTo>
                    <a:pt x="370391" y="1231975"/>
                  </a:lnTo>
                  <a:lnTo>
                    <a:pt x="357069" y="1189066"/>
                  </a:lnTo>
                  <a:lnTo>
                    <a:pt x="352425" y="1143000"/>
                  </a:lnTo>
                  <a:lnTo>
                    <a:pt x="352425" y="800100"/>
                  </a:lnTo>
                  <a:lnTo>
                    <a:pt x="352425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2097" y="1682750"/>
            <a:ext cx="7600315" cy="353314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5600" indent="-343535">
              <a:spcBef>
                <a:spcPts val="439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Exoesqueleto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versátil.</a:t>
            </a:r>
          </a:p>
          <a:p>
            <a:pPr marL="355600" indent="-343535">
              <a:spcBef>
                <a:spcPts val="33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Ar conduzido diretamente às</a:t>
            </a:r>
            <a:r>
              <a:rPr sz="28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células.</a:t>
            </a:r>
          </a:p>
          <a:p>
            <a:pPr marL="355600" indent="-343535">
              <a:spcBef>
                <a:spcPts val="335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Órgãos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sensoriais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altamente</a:t>
            </a:r>
            <a:r>
              <a:rPr sz="2800" spc="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desenvolvidos.</a:t>
            </a:r>
          </a:p>
          <a:p>
            <a:pPr marL="355600" marR="779780" indent="-343535">
              <a:lnSpc>
                <a:spcPts val="3020"/>
              </a:lnSpc>
              <a:spcBef>
                <a:spcPts val="72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Limitação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da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competição intra-específica  através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da</a:t>
            </a:r>
            <a:r>
              <a:rPr sz="28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metamorfose.</a:t>
            </a:r>
          </a:p>
          <a:p>
            <a:pPr marL="5058410" marR="5080" algn="ctr">
              <a:spcBef>
                <a:spcPts val="2560"/>
              </a:spcBef>
            </a:pPr>
            <a:r>
              <a:rPr sz="2000" dirty="0">
                <a:solidFill>
                  <a:srgbClr val="0D0D16"/>
                </a:solidFill>
                <a:latin typeface="Times New Roman"/>
                <a:cs typeface="Times New Roman"/>
              </a:rPr>
              <a:t>Por </a:t>
            </a:r>
            <a:r>
              <a:rPr sz="2000" spc="5" dirty="0">
                <a:solidFill>
                  <a:srgbClr val="0D0D16"/>
                </a:solidFill>
                <a:latin typeface="Times New Roman"/>
                <a:cs typeface="Times New Roman"/>
              </a:rPr>
              <a:t>que </a:t>
            </a:r>
            <a:r>
              <a:rPr sz="2000" dirty="0">
                <a:solidFill>
                  <a:srgbClr val="0D0D16"/>
                </a:solidFill>
                <a:latin typeface="Times New Roman"/>
                <a:cs typeface="Times New Roman"/>
              </a:rPr>
              <a:t>os insetos são</a:t>
            </a:r>
            <a:r>
              <a:rPr sz="2000" spc="-170" dirty="0">
                <a:solidFill>
                  <a:srgbClr val="0D0D1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D0D16"/>
                </a:solidFill>
                <a:latin typeface="Times New Roman"/>
                <a:cs typeface="Times New Roman"/>
              </a:rPr>
              <a:t>os  </a:t>
            </a:r>
            <a:r>
              <a:rPr sz="2000" spc="-5" dirty="0">
                <a:solidFill>
                  <a:srgbClr val="0D0D16"/>
                </a:solidFill>
                <a:latin typeface="Times New Roman"/>
                <a:cs typeface="Times New Roman"/>
              </a:rPr>
              <a:t>animais </a:t>
            </a:r>
            <a:r>
              <a:rPr sz="2000" spc="-10" dirty="0">
                <a:solidFill>
                  <a:srgbClr val="0D0D16"/>
                </a:solidFill>
                <a:latin typeface="Times New Roman"/>
                <a:cs typeface="Times New Roman"/>
              </a:rPr>
              <a:t>mais </a:t>
            </a:r>
            <a:r>
              <a:rPr sz="2000" dirty="0">
                <a:solidFill>
                  <a:srgbClr val="0D0D16"/>
                </a:solidFill>
                <a:latin typeface="Times New Roman"/>
                <a:cs typeface="Times New Roman"/>
              </a:rPr>
              <a:t>numerosos  no</a:t>
            </a:r>
            <a:r>
              <a:rPr sz="2000" spc="-20" dirty="0">
                <a:solidFill>
                  <a:srgbClr val="0D0D1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D0D16"/>
                </a:solidFill>
                <a:latin typeface="Times New Roman"/>
                <a:cs typeface="Times New Roman"/>
              </a:rPr>
              <a:t>planeta?</a:t>
            </a: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7768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270" y="330530"/>
            <a:ext cx="75095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IMPORTÂNCIA</a:t>
            </a:r>
            <a:r>
              <a:rPr spc="-90" dirty="0"/>
              <a:t> </a:t>
            </a:r>
            <a:r>
              <a:rPr dirty="0"/>
              <a:t>ECOLÓGICA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2007235"/>
            <a:ext cx="55448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marR="5080" indent="-610235">
              <a:spcBef>
                <a:spcPts val="105"/>
              </a:spcBef>
              <a:buFontTx/>
              <a:buChar char="•"/>
              <a:tabLst>
                <a:tab pos="622300" algn="l"/>
                <a:tab pos="622935" algn="l"/>
              </a:tabLst>
            </a:pP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Os insetos desempenham importante</a:t>
            </a:r>
            <a:r>
              <a:rPr sz="2000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papel  ecológico nos ecossistemas terrestres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000" spc="-215" dirty="0">
                <a:solidFill>
                  <a:srgbClr val="EB4545"/>
                </a:solidFill>
                <a:latin typeface="UnDotum"/>
                <a:cs typeface="UnDotum"/>
              </a:rPr>
              <a:t>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polinização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da maioria das plantas  floríferas.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3505200"/>
            <a:ext cx="2792476" cy="305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3886263"/>
            <a:ext cx="3806825" cy="263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48400" y="1905000"/>
            <a:ext cx="2628900" cy="1749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2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026" y="330530"/>
            <a:ext cx="7602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IMPORTÂNCIA</a:t>
            </a:r>
            <a:r>
              <a:rPr spc="-85" dirty="0"/>
              <a:t> </a:t>
            </a:r>
            <a:r>
              <a:rPr dirty="0"/>
              <a:t>ECONÔMICA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2007234"/>
            <a:ext cx="76466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>
              <a:spcBef>
                <a:spcPts val="10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Existem insetos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que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causam sérios prejuízos à  agricultura, tornando-se verdadeiras pragas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que 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destroem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danificam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2400" b="1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plantações.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86400" y="3428936"/>
            <a:ext cx="3352800" cy="2240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76400" y="3429000"/>
            <a:ext cx="3733800" cy="3200400"/>
            <a:chOff x="1676400" y="3429000"/>
            <a:chExt cx="3733800" cy="3200400"/>
          </a:xfrm>
        </p:grpSpPr>
        <p:sp>
          <p:nvSpPr>
            <p:cNvPr id="8" name="object 8"/>
            <p:cNvSpPr/>
            <p:nvPr/>
          </p:nvSpPr>
          <p:spPr>
            <a:xfrm>
              <a:off x="1676400" y="3429000"/>
              <a:ext cx="1436751" cy="1905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667000" y="4800600"/>
              <a:ext cx="2743200" cy="1828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304800" y="3429000"/>
            <a:ext cx="1257300" cy="188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9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026" y="330530"/>
            <a:ext cx="7602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IMPORTÂNCIA</a:t>
            </a:r>
            <a:r>
              <a:rPr spc="-85" dirty="0"/>
              <a:t> </a:t>
            </a:r>
            <a:r>
              <a:rPr dirty="0"/>
              <a:t>ECONÔMICA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2007234"/>
            <a:ext cx="74237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>
              <a:spcBef>
                <a:spcPts val="10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Alguns insetos e a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maioria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dos crustáceos são  usados na alimentação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humana.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3048000"/>
            <a:ext cx="3463925" cy="226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53000" y="3048000"/>
            <a:ext cx="3074924" cy="2308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4762" y="6376987"/>
            <a:ext cx="9153525" cy="485775"/>
            <a:chOff x="-4762" y="6376987"/>
            <a:chExt cx="9153525" cy="485775"/>
          </a:xfrm>
        </p:grpSpPr>
        <p:sp>
          <p:nvSpPr>
            <p:cNvPr id="9" name="object 9"/>
            <p:cNvSpPr/>
            <p:nvPr/>
          </p:nvSpPr>
          <p:spPr>
            <a:xfrm>
              <a:off x="0" y="6381750"/>
              <a:ext cx="9144000" cy="476250"/>
            </a:xfrm>
            <a:custGeom>
              <a:avLst/>
              <a:gdLst/>
              <a:ahLst/>
              <a:cxnLst/>
              <a:rect l="l" t="t" r="r" b="b"/>
              <a:pathLst>
                <a:path w="9144000" h="476250">
                  <a:moveTo>
                    <a:pt x="9144000" y="0"/>
                  </a:moveTo>
                  <a:lnTo>
                    <a:pt x="0" y="0"/>
                  </a:lnTo>
                  <a:lnTo>
                    <a:pt x="0" y="476250"/>
                  </a:lnTo>
                  <a:lnTo>
                    <a:pt x="9144000" y="4762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381750"/>
              <a:ext cx="9144000" cy="476250"/>
            </a:xfrm>
            <a:custGeom>
              <a:avLst/>
              <a:gdLst/>
              <a:ahLst/>
              <a:cxnLst/>
              <a:rect l="l" t="t" r="r" b="b"/>
              <a:pathLst>
                <a:path w="9144000" h="476250">
                  <a:moveTo>
                    <a:pt x="0" y="476250"/>
                  </a:moveTo>
                  <a:lnTo>
                    <a:pt x="9144000" y="4762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992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026" y="330530"/>
            <a:ext cx="7602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IMPORTÂNCIA</a:t>
            </a:r>
            <a:r>
              <a:rPr spc="-85" dirty="0"/>
              <a:t> </a:t>
            </a:r>
            <a:r>
              <a:rPr dirty="0"/>
              <a:t>ECONÔMICA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2007234"/>
            <a:ext cx="8216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>
              <a:spcBef>
                <a:spcPts val="10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dirty="0">
                <a:solidFill>
                  <a:srgbClr val="8383AC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8383AC"/>
                </a:solidFill>
                <a:latin typeface="Arial"/>
                <a:cs typeface="Arial"/>
              </a:rPr>
              <a:t>mel, a geléia real e </a:t>
            </a:r>
            <a:r>
              <a:rPr sz="2400" b="1" dirty="0">
                <a:solidFill>
                  <a:srgbClr val="8383AC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srgbClr val="8383AC"/>
                </a:solidFill>
                <a:latin typeface="Arial"/>
                <a:cs typeface="Arial"/>
              </a:rPr>
              <a:t>favo das abelhas são usados  na alimentação</a:t>
            </a:r>
            <a:r>
              <a:rPr sz="2400" b="1" spc="-10" dirty="0">
                <a:solidFill>
                  <a:srgbClr val="8383AC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8383AC"/>
                </a:solidFill>
                <a:latin typeface="Arial"/>
                <a:cs typeface="Arial"/>
              </a:rPr>
              <a:t>humana.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0" y="3048000"/>
            <a:ext cx="3860800" cy="2487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3048000"/>
            <a:ext cx="3124200" cy="2498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" name="object 8">
            <a:extLst>
              <a:ext uri="{FF2B5EF4-FFF2-40B4-BE49-F238E27FC236}">
                <a16:creationId xmlns:a16="http://schemas.microsoft.com/office/drawing/2014/main" xmlns="" id="{02A32FDB-E4B7-40F7-846C-8D8285970294}"/>
              </a:ext>
            </a:extLst>
          </p:cNvPr>
          <p:cNvGrpSpPr/>
          <p:nvPr/>
        </p:nvGrpSpPr>
        <p:grpSpPr>
          <a:xfrm>
            <a:off x="-4762" y="6232525"/>
            <a:ext cx="9153525" cy="630555"/>
            <a:chOff x="-4762" y="6232525"/>
            <a:chExt cx="9153525" cy="630555"/>
          </a:xfrm>
        </p:grpSpPr>
        <p:sp>
          <p:nvSpPr>
            <p:cNvPr id="12" name="object 9">
              <a:extLst>
                <a:ext uri="{FF2B5EF4-FFF2-40B4-BE49-F238E27FC236}">
                  <a16:creationId xmlns:a16="http://schemas.microsoft.com/office/drawing/2014/main" xmlns="" id="{CA64F807-277E-49F5-B594-15FD19F11F71}"/>
                </a:ext>
              </a:extLst>
            </p:cNvPr>
            <p:cNvSpPr/>
            <p:nvPr/>
          </p:nvSpPr>
          <p:spPr>
            <a:xfrm>
              <a:off x="0" y="6237287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29">
                  <a:moveTo>
                    <a:pt x="9144000" y="0"/>
                  </a:moveTo>
                  <a:lnTo>
                    <a:pt x="0" y="0"/>
                  </a:lnTo>
                  <a:lnTo>
                    <a:pt x="0" y="620712"/>
                  </a:lnTo>
                  <a:lnTo>
                    <a:pt x="9144000" y="6207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xmlns="" id="{5400248A-F50C-4CAC-BD73-439C4D8538EF}"/>
                </a:ext>
              </a:extLst>
            </p:cNvPr>
            <p:cNvSpPr/>
            <p:nvPr/>
          </p:nvSpPr>
          <p:spPr>
            <a:xfrm>
              <a:off x="0" y="6237287"/>
              <a:ext cx="9144000" cy="621030"/>
            </a:xfrm>
            <a:custGeom>
              <a:avLst/>
              <a:gdLst/>
              <a:ahLst/>
              <a:cxnLst/>
              <a:rect l="l" t="t" r="r" b="b"/>
              <a:pathLst>
                <a:path w="9144000" h="621029">
                  <a:moveTo>
                    <a:pt x="0" y="620712"/>
                  </a:moveTo>
                  <a:lnTo>
                    <a:pt x="9144000" y="6207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207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258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026" y="330530"/>
            <a:ext cx="7602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IMPORTÂNCIA</a:t>
            </a:r>
            <a:r>
              <a:rPr spc="-85" dirty="0"/>
              <a:t> </a:t>
            </a:r>
            <a:r>
              <a:rPr dirty="0"/>
              <a:t>ECONÔMICA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894459"/>
            <a:ext cx="8357870" cy="21107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22300" marR="1005205" indent="-6102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bicho-da-seda é uma lagarta, a larva de uma  mariposa.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622300" marR="5080" indent="-610235">
              <a:lnSpc>
                <a:spcPct val="90000"/>
              </a:lnSpc>
              <a:spcBef>
                <a:spcPts val="54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O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casulo branco-amarelo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brilhante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é feito de um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fio 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com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muitos metros de comprimento </a:t>
            </a:r>
            <a:r>
              <a:rPr sz="2400" spc="-26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secretado por  uma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glândula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abaixo </a:t>
            </a:r>
            <a:r>
              <a:rPr sz="2400" b="1" spc="-10" dirty="0">
                <a:solidFill>
                  <a:prstClr val="black"/>
                </a:solidFill>
                <a:latin typeface="Arial"/>
                <a:cs typeface="Arial"/>
              </a:rPr>
              <a:t>da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boca </a:t>
            </a:r>
            <a:r>
              <a:rPr sz="2400"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seda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utilizada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na  </a:t>
            </a: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indústria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4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tecidos.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4212" y="3644898"/>
            <a:ext cx="7226300" cy="3213100"/>
            <a:chOff x="684212" y="3644898"/>
            <a:chExt cx="7226300" cy="3213100"/>
          </a:xfrm>
        </p:grpSpPr>
        <p:sp>
          <p:nvSpPr>
            <p:cNvPr id="7" name="object 7"/>
            <p:cNvSpPr/>
            <p:nvPr/>
          </p:nvSpPr>
          <p:spPr>
            <a:xfrm>
              <a:off x="4787900" y="3644898"/>
              <a:ext cx="3122549" cy="3213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84212" y="4367274"/>
              <a:ext cx="4137025" cy="2490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3606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81433"/>
            <a:ext cx="8229600" cy="1143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</a:pPr>
            <a:r>
              <a:rPr dirty="0"/>
              <a:t>IMPORTÂNCIA</a:t>
            </a:r>
            <a:r>
              <a:rPr spc="-45" dirty="0"/>
              <a:t> </a:t>
            </a:r>
            <a:r>
              <a:rPr dirty="0"/>
              <a:t>MEDICINAL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931034"/>
            <a:ext cx="797496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>
              <a:spcBef>
                <a:spcPts val="10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Insetos: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algumas espécies de insetos são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vetores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  doenças, como é o caso dos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mosquitos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transmissores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 dengue, febre amarela, malária e elefantíase; dos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 piolhos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que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transmitem o tifo;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das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pulgas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transmissoras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da peste bubônica; das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moscas,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que  propagam a febre tifóide e a disenteria; dos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barbeiros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 que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transmitem 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doença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 Chagas.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4572000"/>
            <a:ext cx="2590800" cy="1666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6731" y="6223508"/>
            <a:ext cx="1574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Aedes</a:t>
            </a:r>
            <a:r>
              <a:rPr sz="1800" b="1" i="1" u="heavy" spc="-50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 </a:t>
            </a:r>
            <a:r>
              <a:rPr sz="1800" b="1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aegypti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8000" y="4648200"/>
            <a:ext cx="3276600" cy="1646555"/>
            <a:chOff x="3048000" y="4648200"/>
            <a:chExt cx="3276600" cy="1646555"/>
          </a:xfrm>
        </p:grpSpPr>
        <p:sp>
          <p:nvSpPr>
            <p:cNvPr id="8" name="object 8"/>
            <p:cNvSpPr/>
            <p:nvPr/>
          </p:nvSpPr>
          <p:spPr>
            <a:xfrm>
              <a:off x="3048000" y="4648200"/>
              <a:ext cx="1600200" cy="11382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648200" y="5181600"/>
              <a:ext cx="1676400" cy="11128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70275" y="5842508"/>
            <a:ext cx="725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dirty="0">
                <a:solidFill>
                  <a:srgbClr val="0D0D16"/>
                </a:solidFill>
                <a:latin typeface="Arial"/>
                <a:cs typeface="Arial"/>
              </a:rPr>
              <a:t>Pi</a:t>
            </a:r>
            <a:r>
              <a:rPr sz="1800" b="1" spc="5" dirty="0">
                <a:solidFill>
                  <a:srgbClr val="0D0D16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D0D16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0D0D16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0D0D16"/>
                </a:solidFill>
                <a:latin typeface="Arial"/>
                <a:cs typeface="Arial"/>
              </a:rPr>
              <a:t>o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85028" y="6353047"/>
            <a:ext cx="648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dirty="0">
                <a:solidFill>
                  <a:srgbClr val="0D0D16"/>
                </a:solidFill>
                <a:latin typeface="Arial"/>
                <a:cs typeface="Arial"/>
              </a:rPr>
              <a:t>Pu</a:t>
            </a:r>
            <a:r>
              <a:rPr sz="1800" b="1" spc="5" dirty="0">
                <a:solidFill>
                  <a:srgbClr val="0D0D16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0D0D16"/>
                </a:solidFill>
                <a:latin typeface="Arial"/>
                <a:cs typeface="Arial"/>
              </a:rPr>
              <a:t>ga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77000" y="4571936"/>
            <a:ext cx="2514600" cy="17002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42809" y="6276847"/>
            <a:ext cx="963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5" dirty="0">
                <a:solidFill>
                  <a:srgbClr val="0D0D16"/>
                </a:solidFill>
                <a:latin typeface="Arial"/>
                <a:cs typeface="Arial"/>
              </a:rPr>
              <a:t>B</a:t>
            </a:r>
            <a:r>
              <a:rPr sz="1800" b="1" spc="-15" dirty="0">
                <a:solidFill>
                  <a:srgbClr val="0D0D16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0D0D16"/>
                </a:solidFill>
                <a:latin typeface="Arial"/>
                <a:cs typeface="Arial"/>
              </a:rPr>
              <a:t>rbei</a:t>
            </a:r>
            <a:r>
              <a:rPr sz="1800" b="1" spc="-15" dirty="0">
                <a:solidFill>
                  <a:srgbClr val="0D0D16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0D0D16"/>
                </a:solidFill>
                <a:latin typeface="Arial"/>
                <a:cs typeface="Arial"/>
              </a:rPr>
              <a:t>o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482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9740" y="1905127"/>
            <a:ext cx="8053070" cy="20497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622300" marR="5080" indent="-610235">
              <a:lnSpc>
                <a:spcPct val="91100"/>
              </a:lnSpc>
              <a:spcBef>
                <a:spcPts val="29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1800" b="1" spc="-5" dirty="0">
                <a:solidFill>
                  <a:prstClr val="black"/>
                </a:solidFill>
                <a:latin typeface="Arial"/>
                <a:cs typeface="Arial"/>
              </a:rPr>
              <a:t>Insetos: 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a larva </a:t>
            </a:r>
            <a:r>
              <a:rPr sz="1800" spc="-10" dirty="0">
                <a:solidFill>
                  <a:prstClr val="black"/>
                </a:solidFill>
                <a:latin typeface="Arial"/>
                <a:cs typeface="Arial"/>
              </a:rPr>
              <a:t>da 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mosca </a:t>
            </a:r>
            <a:r>
              <a:rPr sz="18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Dermatobia hominis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, denominada </a:t>
            </a:r>
            <a:r>
              <a:rPr sz="1800" b="1" spc="-5" dirty="0">
                <a:solidFill>
                  <a:srgbClr val="009999"/>
                </a:solidFill>
                <a:latin typeface="Arial"/>
                <a:cs typeface="Arial"/>
              </a:rPr>
              <a:t>berne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, uma  vez presente nos animais, causa a chamada miíase furuncular ou  dermatobiose, que se caracteriza pela formação de nódulos no  hospedeiro, </a:t>
            </a:r>
            <a:r>
              <a:rPr sz="1800" dirty="0">
                <a:solidFill>
                  <a:prstClr val="black"/>
                </a:solidFill>
                <a:latin typeface="Arial"/>
                <a:cs typeface="Arial"/>
              </a:rPr>
              <a:t>com 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a presença de uma ou mais larvas no interior.  Ocasionalmente, </a:t>
            </a:r>
            <a:r>
              <a:rPr sz="1800" spc="-10" dirty="0">
                <a:solidFill>
                  <a:prstClr val="black"/>
                </a:solidFill>
                <a:latin typeface="Arial"/>
                <a:cs typeface="Arial"/>
              </a:rPr>
              <a:t>podem 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ocorrer infiltração bacteriana </a:t>
            </a:r>
            <a:r>
              <a:rPr sz="18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formação de  abcessos subcutâneos, além de postura de ovos pela </a:t>
            </a:r>
            <a:r>
              <a:rPr sz="18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Cochliomyia  hominivorax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1800" b="1" spc="-5" dirty="0">
                <a:solidFill>
                  <a:srgbClr val="009999"/>
                </a:solidFill>
                <a:latin typeface="Arial"/>
                <a:cs typeface="Arial"/>
              </a:rPr>
              <a:t>mosca da bicheira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, o que determinaria o estabelecimento  de uma miíase</a:t>
            </a:r>
            <a:r>
              <a:rPr sz="18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prstClr val="black"/>
                </a:solidFill>
                <a:latin typeface="Arial"/>
                <a:cs typeface="Arial"/>
              </a:rPr>
              <a:t>primária.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600" y="3810000"/>
            <a:ext cx="3572643" cy="2801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3400" y="4114736"/>
            <a:ext cx="3986529" cy="2273935"/>
            <a:chOff x="533400" y="4114736"/>
            <a:chExt cx="3986529" cy="2273935"/>
          </a:xfrm>
        </p:grpSpPr>
        <p:sp>
          <p:nvSpPr>
            <p:cNvPr id="7" name="object 7"/>
            <p:cNvSpPr/>
            <p:nvPr/>
          </p:nvSpPr>
          <p:spPr>
            <a:xfrm>
              <a:off x="1143000" y="4114799"/>
              <a:ext cx="3376549" cy="2273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33400" y="4114736"/>
              <a:ext cx="1676400" cy="10175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F775C464-369B-44B7-9220-C3DEF993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9A572127-5E8B-4671-BF1D-C6509A7CCF3E}"/>
              </a:ext>
            </a:extLst>
          </p:cNvPr>
          <p:cNvSpPr txBox="1">
            <a:spLocks/>
          </p:cNvSpPr>
          <p:nvPr/>
        </p:nvSpPr>
        <p:spPr bwMode="auto">
          <a:xfrm>
            <a:off x="457200" y="2814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5875">
              <a:spcBef>
                <a:spcPts val="105"/>
              </a:spcBef>
            </a:pPr>
            <a:r>
              <a:rPr lang="pt-BR">
                <a:solidFill>
                  <a:srgbClr val="04617B"/>
                </a:solidFill>
              </a:rPr>
              <a:t>IMPORTÂNCIA</a:t>
            </a:r>
            <a:r>
              <a:rPr lang="pt-BR" spc="-45">
                <a:solidFill>
                  <a:srgbClr val="04617B"/>
                </a:solidFill>
              </a:rPr>
              <a:t> </a:t>
            </a:r>
            <a:r>
              <a:rPr lang="pt-BR">
                <a:solidFill>
                  <a:srgbClr val="04617B"/>
                </a:solidFill>
              </a:rPr>
              <a:t>MEDICINAL</a:t>
            </a:r>
            <a:endParaRPr lang="pt-BR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88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900555"/>
            <a:ext cx="5257165" cy="4476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2300" indent="-610235">
              <a:lnSpc>
                <a:spcPts val="2280"/>
              </a:lnSpc>
              <a:spcBef>
                <a:spcPts val="10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Insetos: </a:t>
            </a:r>
            <a:r>
              <a:rPr sz="2000" b="1" dirty="0">
                <a:solidFill>
                  <a:srgbClr val="EB4545"/>
                </a:solidFill>
                <a:latin typeface="Arial"/>
                <a:cs typeface="Arial"/>
              </a:rPr>
              <a:t>terapia</a:t>
            </a:r>
            <a:r>
              <a:rPr sz="2000" b="1" spc="-70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EB4545"/>
                </a:solidFill>
                <a:latin typeface="Arial"/>
                <a:cs typeface="Arial"/>
              </a:rPr>
              <a:t>larval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22300" marR="2042795">
              <a:lnSpc>
                <a:spcPct val="90000"/>
              </a:lnSpc>
              <a:spcBef>
                <a:spcPts val="120"/>
              </a:spcBef>
            </a:pP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forma de tratamento  de úlceras que se  baseia na infestação  de tecidos por larvas  de moscas,  conhecidas  popularmente como  “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bicheiras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” </a:t>
            </a:r>
            <a:r>
              <a:rPr sz="2000" spc="-25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r>
              <a:rPr sz="2000" spc="-25" dirty="0">
                <a:solidFill>
                  <a:prstClr val="black"/>
                </a:solidFill>
                <a:latin typeface="Arial"/>
                <a:cs typeface="Arial"/>
              </a:rPr>
              <a:t>indicada 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no tratamento de  pacientes com  ferimentos crônicos e  como terapia  complementar à  administração de  </a:t>
            </a:r>
            <a:r>
              <a:rPr sz="2000" dirty="0" err="1">
                <a:solidFill>
                  <a:prstClr val="black"/>
                </a:solidFill>
                <a:latin typeface="Arial"/>
                <a:cs typeface="Arial"/>
              </a:rPr>
              <a:t>antibióticos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pt-BR"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752600"/>
            <a:ext cx="9144000" cy="5105400"/>
            <a:chOff x="0" y="1752600"/>
            <a:chExt cx="9144000" cy="5105400"/>
          </a:xfrm>
        </p:grpSpPr>
        <p:sp>
          <p:nvSpPr>
            <p:cNvPr id="6" name="object 6"/>
            <p:cNvSpPr/>
            <p:nvPr/>
          </p:nvSpPr>
          <p:spPr>
            <a:xfrm>
              <a:off x="3733800" y="1752600"/>
              <a:ext cx="5410199" cy="45878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381750"/>
              <a:ext cx="9144000" cy="476250"/>
            </a:xfrm>
            <a:custGeom>
              <a:avLst/>
              <a:gdLst/>
              <a:ahLst/>
              <a:cxnLst/>
              <a:rect l="l" t="t" r="r" b="b"/>
              <a:pathLst>
                <a:path w="9144000" h="476250">
                  <a:moveTo>
                    <a:pt x="0" y="476250"/>
                  </a:moveTo>
                  <a:lnTo>
                    <a:pt x="9144000" y="47625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762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B64636D-7829-4A31-9FB7-45FA02EBF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2CB271C4-A428-407A-901B-339F4FAD45E9}"/>
              </a:ext>
            </a:extLst>
          </p:cNvPr>
          <p:cNvSpPr txBox="1">
            <a:spLocks/>
          </p:cNvSpPr>
          <p:nvPr/>
        </p:nvSpPr>
        <p:spPr bwMode="auto">
          <a:xfrm>
            <a:off x="457200" y="2814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5875">
              <a:spcBef>
                <a:spcPts val="105"/>
              </a:spcBef>
            </a:pPr>
            <a:r>
              <a:rPr lang="pt-BR">
                <a:solidFill>
                  <a:srgbClr val="04617B"/>
                </a:solidFill>
              </a:rPr>
              <a:t>IMPORTÂNCIA</a:t>
            </a:r>
            <a:r>
              <a:rPr lang="pt-BR" spc="-45">
                <a:solidFill>
                  <a:srgbClr val="04617B"/>
                </a:solidFill>
              </a:rPr>
              <a:t> </a:t>
            </a:r>
            <a:r>
              <a:rPr lang="pt-BR">
                <a:solidFill>
                  <a:srgbClr val="04617B"/>
                </a:solidFill>
              </a:rPr>
              <a:t>MEDICINAL</a:t>
            </a:r>
            <a:endParaRPr lang="pt-BR" dirty="0">
              <a:solidFill>
                <a:srgbClr val="04617B"/>
              </a:solidFill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xmlns="" id="{078C4B5F-2151-4CCF-89E1-DA2F9FC2BC83}"/>
              </a:ext>
            </a:extLst>
          </p:cNvPr>
          <p:cNvSpPr/>
          <p:nvPr/>
        </p:nvSpPr>
        <p:spPr>
          <a:xfrm>
            <a:off x="8181" y="6409134"/>
            <a:ext cx="9135819" cy="476250"/>
          </a:xfrm>
          <a:custGeom>
            <a:avLst/>
            <a:gdLst/>
            <a:ahLst/>
            <a:cxnLst/>
            <a:rect l="l" t="t" r="r" b="b"/>
            <a:pathLst>
              <a:path w="9144000" h="476250">
                <a:moveTo>
                  <a:pt x="9144000" y="0"/>
                </a:moveTo>
                <a:lnTo>
                  <a:pt x="0" y="0"/>
                </a:lnTo>
                <a:lnTo>
                  <a:pt x="0" y="476250"/>
                </a:lnTo>
                <a:lnTo>
                  <a:pt x="9144000" y="476250"/>
                </a:lnTo>
                <a:lnTo>
                  <a:pt x="9144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82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4464" y="432638"/>
            <a:ext cx="62782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CARACTERÍSTICAS</a:t>
            </a:r>
            <a:r>
              <a:rPr sz="3600" spc="-75" dirty="0"/>
              <a:t> </a:t>
            </a:r>
            <a:r>
              <a:rPr sz="3600" dirty="0"/>
              <a:t>GERAIS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4540" y="1976755"/>
            <a:ext cx="7828280" cy="25749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5600" marR="5080" indent="-343535" algn="just">
              <a:lnSpc>
                <a:spcPct val="90000"/>
              </a:lnSpc>
              <a:spcBef>
                <a:spcPts val="340"/>
              </a:spcBef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Exoesqueleto quitinoso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formado por placas que se articulam,  propiciando os movimentos do corpo e de seus apêndices </a:t>
            </a:r>
            <a:r>
              <a:rPr sz="2000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atua  como estrutura de proteção e de suporte do </a:t>
            </a:r>
            <a:r>
              <a:rPr sz="2000" spc="5" dirty="0">
                <a:solidFill>
                  <a:prstClr val="black"/>
                </a:solidFill>
                <a:latin typeface="Arial"/>
                <a:cs typeface="Arial"/>
              </a:rPr>
              <a:t>corpo,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não</a:t>
            </a:r>
            <a:r>
              <a:rPr sz="20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impedindo  a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mobilidade.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89535" algn="ctr">
              <a:spcBef>
                <a:spcPts val="360"/>
              </a:spcBef>
            </a:pPr>
            <a:r>
              <a:rPr sz="3200" spc="-345" dirty="0">
                <a:solidFill>
                  <a:srgbClr val="EB4545"/>
                </a:solidFill>
                <a:latin typeface="UnDotum"/>
                <a:cs typeface="UnDotum"/>
              </a:rPr>
              <a:t></a:t>
            </a:r>
            <a:endParaRPr sz="3200">
              <a:solidFill>
                <a:prstClr val="black"/>
              </a:solidFill>
              <a:latin typeface="UnDotum"/>
              <a:cs typeface="UnDotum"/>
            </a:endParaRPr>
          </a:p>
          <a:p>
            <a:pPr marL="355600" marR="721995">
              <a:lnSpc>
                <a:spcPct val="90100"/>
              </a:lnSpc>
              <a:spcBef>
                <a:spcPts val="505"/>
              </a:spcBef>
            </a:pP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superfície rígida à qual se une a musculatura </a:t>
            </a:r>
            <a:r>
              <a:rPr sz="2000" b="1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ação da  musculatura associada às placas articuladas </a:t>
            </a:r>
            <a:r>
              <a:rPr sz="2000" b="1" spc="-21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grande  diversidade e precisão dos</a:t>
            </a:r>
            <a:r>
              <a:rPr sz="2000" b="1" spc="-4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9999"/>
                </a:solidFill>
                <a:latin typeface="Arial"/>
                <a:cs typeface="Arial"/>
              </a:rPr>
              <a:t>movimentos.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1989" y="4734310"/>
            <a:ext cx="2733251" cy="1777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76800" y="4572000"/>
            <a:ext cx="2334490" cy="2139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25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9740" y="1931034"/>
            <a:ext cx="81502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>
              <a:spcBef>
                <a:spcPts val="10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Aracnídeos: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dentro do grupo dos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ácaros,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existem  parasitas humanos.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É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 caso do ácaro causador da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 sarna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Sarcoptes scabiei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), do ácaro parasita de  folículos pilosos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glândulas sebáceas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humanos,  popularmente chamado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cravo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Demodex </a:t>
            </a:r>
            <a:r>
              <a:rPr sz="24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folliculorum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) e  dos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carrapatos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4265548"/>
            <a:ext cx="2743200" cy="1846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72200" y="4191000"/>
            <a:ext cx="2438400" cy="1939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9000" y="4267200"/>
            <a:ext cx="2590800" cy="1812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452" y="6199123"/>
            <a:ext cx="1826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Sarcoptes</a:t>
            </a:r>
            <a:r>
              <a:rPr sz="1800" i="1" u="heavy" spc="-5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scabiei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8959" y="6199123"/>
            <a:ext cx="2219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Demodex</a:t>
            </a:r>
            <a:r>
              <a:rPr sz="1800" i="1" u="heavy" spc="-40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 </a:t>
            </a:r>
            <a:r>
              <a:rPr sz="1800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folliculorum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1433" y="6199123"/>
            <a:ext cx="10394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spc="-5" dirty="0">
                <a:solidFill>
                  <a:srgbClr val="0D0D16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0D0D16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D0D16"/>
                </a:solidFill>
                <a:latin typeface="Arial"/>
                <a:cs typeface="Arial"/>
              </a:rPr>
              <a:t>rra</a:t>
            </a:r>
            <a:r>
              <a:rPr sz="1800" spc="-15" dirty="0">
                <a:solidFill>
                  <a:srgbClr val="0D0D16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0D0D16"/>
                </a:solidFill>
                <a:latin typeface="Arial"/>
                <a:cs typeface="Arial"/>
              </a:rPr>
              <a:t>ato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12ADAFD2-D149-491D-B40E-5F47C88E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77351FC2-5161-43D7-A67E-BA6F8B76E383}"/>
              </a:ext>
            </a:extLst>
          </p:cNvPr>
          <p:cNvSpPr txBox="1">
            <a:spLocks/>
          </p:cNvSpPr>
          <p:nvPr/>
        </p:nvSpPr>
        <p:spPr bwMode="auto">
          <a:xfrm>
            <a:off x="457200" y="2814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5875">
              <a:spcBef>
                <a:spcPts val="105"/>
              </a:spcBef>
            </a:pPr>
            <a:r>
              <a:rPr lang="pt-BR">
                <a:solidFill>
                  <a:srgbClr val="04617B"/>
                </a:solidFill>
              </a:rPr>
              <a:t>IMPORTÂNCIA</a:t>
            </a:r>
            <a:r>
              <a:rPr lang="pt-BR" spc="-45">
                <a:solidFill>
                  <a:srgbClr val="04617B"/>
                </a:solidFill>
              </a:rPr>
              <a:t> </a:t>
            </a:r>
            <a:r>
              <a:rPr lang="pt-BR">
                <a:solidFill>
                  <a:srgbClr val="04617B"/>
                </a:solidFill>
              </a:rPr>
              <a:t>MEDICINAL</a:t>
            </a:r>
            <a:endParaRPr lang="pt-BR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11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9114" y="6273800"/>
            <a:ext cx="19856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079">
              <a:spcBef>
                <a:spcPts val="100"/>
              </a:spcBef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Ana Luisa Miranda</a:t>
            </a:r>
            <a:r>
              <a:rPr sz="1400" spc="-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/>
                <a:cs typeface="Arial"/>
              </a:rPr>
              <a:t>Vilela  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1931034"/>
            <a:ext cx="7738109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10235">
              <a:spcBef>
                <a:spcPts val="100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Aracnídeos: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no grupo dos ácaros estão também  algumas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formas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diminutas que podem ser  transportadas pelo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vento,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como é o caso do </a:t>
            </a:r>
            <a:r>
              <a:rPr sz="24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Dermatophagoides farinae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 que são uma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das  principais causas das alergias respiratórias à</a:t>
            </a:r>
            <a:r>
              <a:rPr sz="2400" spc="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poeira.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24075" y="3894199"/>
            <a:ext cx="3968750" cy="296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DE95144A-CF79-41BC-9585-FB870FE44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4EDC37F3-C2CD-4185-8601-FE13BF1D15E7}"/>
              </a:ext>
            </a:extLst>
          </p:cNvPr>
          <p:cNvSpPr txBox="1">
            <a:spLocks/>
          </p:cNvSpPr>
          <p:nvPr/>
        </p:nvSpPr>
        <p:spPr bwMode="auto">
          <a:xfrm>
            <a:off x="457200" y="2814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5875">
              <a:spcBef>
                <a:spcPts val="105"/>
              </a:spcBef>
            </a:pPr>
            <a:r>
              <a:rPr lang="pt-BR">
                <a:solidFill>
                  <a:srgbClr val="04617B"/>
                </a:solidFill>
              </a:rPr>
              <a:t>IMPORTÂNCIA</a:t>
            </a:r>
            <a:r>
              <a:rPr lang="pt-BR" spc="-45">
                <a:solidFill>
                  <a:srgbClr val="04617B"/>
                </a:solidFill>
              </a:rPr>
              <a:t> </a:t>
            </a:r>
            <a:r>
              <a:rPr lang="pt-BR">
                <a:solidFill>
                  <a:srgbClr val="04617B"/>
                </a:solidFill>
              </a:rPr>
              <a:t>MEDICINAL</a:t>
            </a:r>
            <a:endParaRPr lang="pt-BR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10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9740" y="1900555"/>
            <a:ext cx="8112125" cy="28613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622300" marR="215265" indent="-61023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Aracnídeos: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algumas espécies de aranhas e escorpiões</a:t>
            </a:r>
            <a:r>
              <a:rPr sz="2000" spc="-1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podem  ser perigosas para o ser humano, especialmente crianças. 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Entretanto,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o número de casos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fatais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de pessoas picadas por  esses animais é </a:t>
            </a:r>
            <a:r>
              <a:rPr sz="2000" spc="-5" dirty="0">
                <a:solidFill>
                  <a:prstClr val="black"/>
                </a:solidFill>
                <a:latin typeface="Arial"/>
                <a:cs typeface="Arial"/>
              </a:rPr>
              <a:t>baixo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e existem soros contra seu</a:t>
            </a:r>
            <a:r>
              <a:rPr sz="2000"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veneno.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622300" marR="5080">
              <a:lnSpc>
                <a:spcPct val="90000"/>
              </a:lnSpc>
              <a:spcBef>
                <a:spcPts val="450"/>
              </a:spcBef>
            </a:pPr>
            <a:r>
              <a:rPr sz="2000" spc="-409" dirty="0">
                <a:solidFill>
                  <a:srgbClr val="EB4545"/>
                </a:solidFill>
                <a:latin typeface="UnDotum"/>
                <a:cs typeface="UnDotum"/>
              </a:rPr>
              <a:t></a:t>
            </a:r>
            <a:r>
              <a:rPr sz="2000" spc="-409" dirty="0">
                <a:solidFill>
                  <a:prstClr val="black"/>
                </a:solidFill>
                <a:latin typeface="UnDotum"/>
                <a:cs typeface="UnDotum"/>
              </a:rPr>
              <a:t>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Aranhas: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 as espécies de aranhas perigosas para o homem  pertencem a quatro gêneros</a:t>
            </a:r>
            <a:r>
              <a:rPr sz="2000" i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Phoneutria</a:t>
            </a:r>
            <a:r>
              <a:rPr sz="2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9999"/>
                </a:solidFill>
                <a:latin typeface="Arial"/>
                <a:cs typeface="Arial"/>
              </a:rPr>
              <a:t>aranhas armadeiras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 veneno com ação neurotóxica e cardiotóxica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), </a:t>
            </a:r>
            <a:r>
              <a:rPr sz="2000" i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Loxosceles</a:t>
            </a:r>
            <a:r>
              <a:rPr sz="2000" i="1" spc="-1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9999"/>
                </a:solidFill>
                <a:latin typeface="Arial"/>
                <a:cs typeface="Arial"/>
              </a:rPr>
              <a:t>aranha  marrom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veneno com ação necrosante e hemolítica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),</a:t>
            </a:r>
            <a:r>
              <a:rPr sz="20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Latrodectus </a:t>
            </a:r>
            <a:r>
              <a:rPr sz="2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9999"/>
                </a:solidFill>
                <a:latin typeface="Arial"/>
                <a:cs typeface="Arial"/>
              </a:rPr>
              <a:t>viúvas-negras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veneno com ação neurotóxica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) e </a:t>
            </a:r>
            <a:r>
              <a:rPr sz="2000" i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Lycosa </a:t>
            </a:r>
            <a:r>
              <a:rPr sz="2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dirty="0">
                <a:solidFill>
                  <a:srgbClr val="009999"/>
                </a:solidFill>
                <a:latin typeface="Arial"/>
                <a:cs typeface="Arial"/>
              </a:rPr>
              <a:t>tarântulas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–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veneno com ação</a:t>
            </a:r>
            <a:r>
              <a:rPr sz="2000" spc="-125" dirty="0">
                <a:solidFill>
                  <a:srgbClr val="EB454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EB4545"/>
                </a:solidFill>
                <a:latin typeface="Arial"/>
                <a:cs typeface="Arial"/>
              </a:rPr>
              <a:t>necrosante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4881562"/>
            <a:ext cx="2057400" cy="133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3200" y="4881626"/>
            <a:ext cx="2133600" cy="1398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5400" y="4881562"/>
            <a:ext cx="182880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62800" y="4652962"/>
            <a:ext cx="1331849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6627" y="6280200"/>
            <a:ext cx="12566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Phoneutria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1467" y="6280200"/>
            <a:ext cx="13011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Loxosceles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9516" y="6280200"/>
            <a:ext cx="1356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Latrode</a:t>
            </a:r>
            <a:r>
              <a:rPr sz="2000" i="1" u="heavy" spc="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c</a:t>
            </a: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tus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65314" y="6280200"/>
            <a:ext cx="82994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u="heavy" spc="-3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L</a:t>
            </a: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y</a:t>
            </a:r>
            <a:r>
              <a:rPr sz="2000" i="1" u="heavy" spc="10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c</a:t>
            </a: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o</a:t>
            </a:r>
            <a:r>
              <a:rPr sz="2000" i="1" u="heavy" spc="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s</a:t>
            </a: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673283C4-4FD7-4DD9-9EF5-43DDC5DB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F30841F8-2408-44DB-9DC3-76915568E565}"/>
              </a:ext>
            </a:extLst>
          </p:cNvPr>
          <p:cNvSpPr txBox="1">
            <a:spLocks/>
          </p:cNvSpPr>
          <p:nvPr/>
        </p:nvSpPr>
        <p:spPr bwMode="auto">
          <a:xfrm>
            <a:off x="457200" y="2814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5875">
              <a:spcBef>
                <a:spcPts val="105"/>
              </a:spcBef>
            </a:pPr>
            <a:r>
              <a:rPr lang="pt-BR">
                <a:solidFill>
                  <a:srgbClr val="04617B"/>
                </a:solidFill>
              </a:rPr>
              <a:t>IMPORTÂNCIA</a:t>
            </a:r>
            <a:r>
              <a:rPr lang="pt-BR" spc="-45">
                <a:solidFill>
                  <a:srgbClr val="04617B"/>
                </a:solidFill>
              </a:rPr>
              <a:t> </a:t>
            </a:r>
            <a:r>
              <a:rPr lang="pt-BR">
                <a:solidFill>
                  <a:srgbClr val="04617B"/>
                </a:solidFill>
              </a:rPr>
              <a:t>MEDICINAL</a:t>
            </a:r>
            <a:endParaRPr lang="pt-BR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71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0043" rIns="0" bIns="0" rtlCol="0">
            <a:spAutoFit/>
          </a:bodyPr>
          <a:lstStyle/>
          <a:p>
            <a:pPr marL="622300" marR="5080">
              <a:lnSpc>
                <a:spcPct val="90000"/>
              </a:lnSpc>
              <a:spcBef>
                <a:spcPts val="385"/>
              </a:spcBef>
            </a:pPr>
            <a:r>
              <a:rPr spc="-495" dirty="0">
                <a:solidFill>
                  <a:srgbClr val="EB4545"/>
                </a:solidFill>
                <a:latin typeface="UnDotum"/>
                <a:cs typeface="UnDotum"/>
              </a:rPr>
              <a:t></a:t>
            </a:r>
            <a:r>
              <a:rPr spc="-495" dirty="0">
                <a:latin typeface="UnDotum"/>
                <a:cs typeface="UnDotum"/>
              </a:rPr>
              <a:t>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Escorpiões</a:t>
            </a:r>
            <a:r>
              <a:rPr spc="-5" dirty="0"/>
              <a:t>: os escorpiões que podem causar perigo  para o homem pertencem principalmente ao gênero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Tityus</a:t>
            </a:r>
            <a:r>
              <a:rPr spc="-5" dirty="0"/>
              <a:t>. </a:t>
            </a:r>
            <a:r>
              <a:rPr dirty="0"/>
              <a:t>Os </a:t>
            </a:r>
            <a:r>
              <a:rPr spc="-5" dirty="0"/>
              <a:t>mais freqüentes no Brasil são o </a:t>
            </a:r>
            <a:r>
              <a:rPr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Tityus  bahiensis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spc="-5" dirty="0"/>
              <a:t>(</a:t>
            </a:r>
            <a:r>
              <a:rPr spc="-5" dirty="0">
                <a:solidFill>
                  <a:srgbClr val="009999"/>
                </a:solidFill>
              </a:rPr>
              <a:t>escorpião </a:t>
            </a:r>
            <a:r>
              <a:rPr dirty="0">
                <a:solidFill>
                  <a:srgbClr val="009999"/>
                </a:solidFill>
              </a:rPr>
              <a:t>marrom</a:t>
            </a:r>
            <a:r>
              <a:rPr dirty="0"/>
              <a:t>) e o </a:t>
            </a:r>
            <a:r>
              <a:rPr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Tityus serrulatus </a:t>
            </a:r>
            <a:r>
              <a:rPr i="1" spc="-5" dirty="0">
                <a:latin typeface="Arial"/>
                <a:cs typeface="Arial"/>
              </a:rPr>
              <a:t> </a:t>
            </a:r>
            <a:r>
              <a:rPr spc="-5" dirty="0"/>
              <a:t>(</a:t>
            </a:r>
            <a:r>
              <a:rPr spc="-5" dirty="0">
                <a:solidFill>
                  <a:srgbClr val="009999"/>
                </a:solidFill>
              </a:rPr>
              <a:t>escorpião amarelo</a:t>
            </a:r>
            <a:r>
              <a:rPr spc="-5" dirty="0"/>
              <a:t>) </a:t>
            </a:r>
            <a:r>
              <a:rPr spc="-265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pc="-5" dirty="0">
                <a:solidFill>
                  <a:srgbClr val="EB4545"/>
                </a:solidFill>
              </a:rPr>
              <a:t>veneno </a:t>
            </a:r>
            <a:r>
              <a:rPr dirty="0">
                <a:solidFill>
                  <a:srgbClr val="EB4545"/>
                </a:solidFill>
              </a:rPr>
              <a:t>com </a:t>
            </a:r>
            <a:r>
              <a:rPr spc="-5" dirty="0">
                <a:solidFill>
                  <a:srgbClr val="EB4545"/>
                </a:solidFill>
              </a:rPr>
              <a:t>ação</a:t>
            </a:r>
            <a:r>
              <a:rPr spc="-145" dirty="0">
                <a:solidFill>
                  <a:srgbClr val="EB4545"/>
                </a:solidFill>
              </a:rPr>
              <a:t> </a:t>
            </a:r>
            <a:r>
              <a:rPr spc="-5" dirty="0">
                <a:solidFill>
                  <a:srgbClr val="EB4545"/>
                </a:solidFill>
              </a:rPr>
              <a:t>neurotóxica</a:t>
            </a:r>
            <a:r>
              <a:rPr spc="-5"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5240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800" y="3962400"/>
            <a:ext cx="3276600" cy="226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29200" y="3962400"/>
            <a:ext cx="3171825" cy="2263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5057" y="6249415"/>
            <a:ext cx="18484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Tityus</a:t>
            </a:r>
            <a:r>
              <a:rPr sz="2000" i="1" u="heavy" spc="-6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 </a:t>
            </a: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bahiensis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8136" y="6249415"/>
            <a:ext cx="1889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Tityus</a:t>
            </a:r>
            <a:r>
              <a:rPr sz="2000" i="1" u="heavy" spc="-70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 </a:t>
            </a:r>
            <a:r>
              <a:rPr sz="2000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serrulatus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9779B74A-D184-4A8E-8AC2-58E72E2B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236524DA-8F71-4DF6-AED0-C7EA4FAEDDAE}"/>
              </a:ext>
            </a:extLst>
          </p:cNvPr>
          <p:cNvSpPr txBox="1">
            <a:spLocks/>
          </p:cNvSpPr>
          <p:nvPr/>
        </p:nvSpPr>
        <p:spPr bwMode="auto">
          <a:xfrm>
            <a:off x="457200" y="28143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3335" rIns="0" bIns="0" numCol="1" rtlCol="0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15875">
              <a:spcBef>
                <a:spcPts val="105"/>
              </a:spcBef>
            </a:pPr>
            <a:r>
              <a:rPr lang="pt-BR">
                <a:solidFill>
                  <a:srgbClr val="04617B"/>
                </a:solidFill>
              </a:rPr>
              <a:t>IMPORTÂNCIA</a:t>
            </a:r>
            <a:r>
              <a:rPr lang="pt-BR" spc="-45">
                <a:solidFill>
                  <a:srgbClr val="04617B"/>
                </a:solidFill>
              </a:rPr>
              <a:t> </a:t>
            </a:r>
            <a:r>
              <a:rPr lang="pt-BR">
                <a:solidFill>
                  <a:srgbClr val="04617B"/>
                </a:solidFill>
              </a:rPr>
              <a:t>MEDICINAL</a:t>
            </a:r>
            <a:endParaRPr lang="pt-BR" dirty="0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66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194" y="6273800"/>
            <a:ext cx="14668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(www.bioloja.com)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8438" y="292430"/>
            <a:ext cx="71126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ENTOMOLOGIA</a:t>
            </a:r>
            <a:r>
              <a:rPr spc="-40" dirty="0"/>
              <a:t> </a:t>
            </a:r>
            <a:r>
              <a:rPr dirty="0"/>
              <a:t>FORENSE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1589354"/>
            <a:ext cx="8500745" cy="203771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9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É 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aplicação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pesquisa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com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insetos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outros artrópodes  para uso legal, em casos de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crime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ou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até mesmo morte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acidental, visando obter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características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fato,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como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tempo  transcorrido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morte até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 localização do corpo (se o  cadáver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morreu ou não no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local onde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foi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encontrado), bem  como as circunstâncias que envolveram o</a:t>
            </a:r>
            <a:r>
              <a:rPr sz="2400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ato.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2954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1050" y="3573462"/>
            <a:ext cx="4543425" cy="300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61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50894" y="6303390"/>
            <a:ext cx="144145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400" spc="-20" dirty="0">
                <a:solidFill>
                  <a:prstClr val="black"/>
                </a:solidFill>
                <a:latin typeface="Arial"/>
                <a:cs typeface="Arial"/>
              </a:rPr>
              <a:t>ww</a:t>
            </a:r>
            <a:r>
              <a:rPr sz="1400" spc="-90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.bioloja.</a:t>
            </a:r>
            <a:r>
              <a:rPr sz="1400" spc="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8438" y="330530"/>
            <a:ext cx="71126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ENTOMOLOGIA</a:t>
            </a:r>
            <a:r>
              <a:rPr spc="-40" dirty="0"/>
              <a:t> </a:t>
            </a:r>
            <a:r>
              <a:rPr dirty="0"/>
              <a:t>FORENSE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92500" y="3657600"/>
            <a:ext cx="5499100" cy="3070225"/>
            <a:chOff x="3492500" y="3657600"/>
            <a:chExt cx="5499100" cy="3070225"/>
          </a:xfrm>
        </p:grpSpPr>
        <p:sp>
          <p:nvSpPr>
            <p:cNvPr id="6" name="object 6"/>
            <p:cNvSpPr/>
            <p:nvPr/>
          </p:nvSpPr>
          <p:spPr>
            <a:xfrm>
              <a:off x="6172200" y="3657600"/>
              <a:ext cx="2819400" cy="21177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492500" y="3933825"/>
              <a:ext cx="2667000" cy="2794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8600" y="3810000"/>
            <a:ext cx="3111500" cy="2487930"/>
            <a:chOff x="228600" y="3810000"/>
            <a:chExt cx="3111500" cy="2487930"/>
          </a:xfrm>
        </p:grpSpPr>
        <p:sp>
          <p:nvSpPr>
            <p:cNvPr id="9" name="object 9"/>
            <p:cNvSpPr/>
            <p:nvPr/>
          </p:nvSpPr>
          <p:spPr>
            <a:xfrm>
              <a:off x="1524000" y="4800663"/>
              <a:ext cx="1816100" cy="14969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" y="3810000"/>
              <a:ext cx="1490726" cy="16827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41044" y="1668602"/>
            <a:ext cx="7548245" cy="254571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60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Na grande maioria dos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casos,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larvas de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certas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espécies  de moscas, principalmente das famílias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b="1" i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Calliphoridae</a:t>
            </a:r>
            <a:r>
              <a:rPr sz="2200" b="1" i="1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 </a:t>
            </a:r>
            <a:r>
              <a:rPr sz="22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 </a:t>
            </a:r>
            <a:r>
              <a:rPr sz="2200" b="1" i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Sarcophagidae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, são de fundamental importância, pois  são as primeiras e mais abundantes que se desenvolvem  nos cadáveres. Porém,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isto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pode variar quando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se 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consideram fatores como a temperatura, umidade, tipo de  solo em que ocorreu a putrefação</a:t>
            </a:r>
            <a:r>
              <a:rPr sz="2200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prstClr val="black"/>
                </a:solidFill>
                <a:latin typeface="Arial"/>
                <a:cs typeface="Arial"/>
              </a:rPr>
              <a:t>etc.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317500">
              <a:spcBef>
                <a:spcPts val="785"/>
              </a:spcBef>
            </a:pPr>
            <a:r>
              <a:rPr sz="1800" b="1" i="1" u="heavy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Calliphoridae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6677" y="6353047"/>
            <a:ext cx="166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i="1" u="heavy" spc="-5" dirty="0">
                <a:solidFill>
                  <a:srgbClr val="0D0D16"/>
                </a:solidFill>
                <a:uFill>
                  <a:solidFill>
                    <a:srgbClr val="0D0D16"/>
                  </a:solidFill>
                </a:uFill>
                <a:latin typeface="Arial"/>
                <a:cs typeface="Arial"/>
              </a:rPr>
              <a:t>Sarcophagidae</a:t>
            </a:r>
            <a:endParaRPr sz="18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033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pPr algn="ctr"/>
            <a:r>
              <a:rPr lang="en-US" sz="6000"/>
              <a:t>Bem vindos ao mundo da</a:t>
            </a:r>
            <a:endParaRPr lang="pt-BR" sz="6000" b="1"/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1671638" y="5664200"/>
            <a:ext cx="8229600" cy="438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4000"/>
              <a:t>Tenham um ótimo dia !!!</a:t>
            </a:r>
            <a:endParaRPr lang="pt-BR" sz="4000"/>
          </a:p>
        </p:txBody>
      </p:sp>
      <p:pic>
        <p:nvPicPr>
          <p:cNvPr id="32772" name="Picture 2" descr="http://www.fucamp.edu.br/wp-content/uploads/2013/01/BI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87588"/>
            <a:ext cx="40322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1590" y="515238"/>
            <a:ext cx="69665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CARACTERÍSTICAS</a:t>
            </a:r>
            <a:r>
              <a:rPr sz="4000" spc="-20" dirty="0"/>
              <a:t> </a:t>
            </a:r>
            <a:r>
              <a:rPr sz="4000" spc="-5" dirty="0"/>
              <a:t>GERAIS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24406"/>
            <a:ext cx="751522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Exoesqueleto quitinoso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dirty="0">
                <a:solidFill>
                  <a:srgbClr val="009999"/>
                </a:solidFill>
                <a:latin typeface="Arial"/>
                <a:cs typeface="Arial"/>
              </a:rPr>
              <a:t>impermeável</a:t>
            </a:r>
            <a:r>
              <a:rPr sz="2800" spc="-19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</a:t>
            </a:r>
            <a:endParaRPr sz="2800">
              <a:solidFill>
                <a:prstClr val="black"/>
              </a:solidFill>
              <a:latin typeface="UnDotum"/>
              <a:cs typeface="UnDotum"/>
            </a:endParaRPr>
          </a:p>
          <a:p>
            <a:pPr marL="355600"/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ocupação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regiões</a:t>
            </a:r>
            <a:r>
              <a:rPr sz="2800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áridas.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3535"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Crescimento: </a:t>
            </a:r>
            <a:r>
              <a:rPr sz="2800" spc="-5" dirty="0">
                <a:solidFill>
                  <a:srgbClr val="009999"/>
                </a:solidFill>
                <a:latin typeface="Arial"/>
                <a:cs typeface="Arial"/>
              </a:rPr>
              <a:t>mudas ou </a:t>
            </a:r>
            <a:r>
              <a:rPr sz="2800" dirty="0">
                <a:solidFill>
                  <a:srgbClr val="009999"/>
                </a:solidFill>
                <a:latin typeface="Arial"/>
                <a:cs typeface="Arial"/>
              </a:rPr>
              <a:t>ecdises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regulado 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pelo hormônio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da muda ou</a:t>
            </a:r>
            <a:r>
              <a:rPr sz="2800" spc="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ecdisona.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96975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3810000"/>
            <a:ext cx="189865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11476" y="3810000"/>
            <a:ext cx="2741549" cy="304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0" y="3657600"/>
            <a:ext cx="3490156" cy="2851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885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0473" y="482930"/>
            <a:ext cx="46266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CLASSIFICAÇÃO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9062"/>
            <a:ext cx="8064500" cy="44418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438150" indent="-343535">
              <a:lnSpc>
                <a:spcPct val="80000"/>
              </a:lnSpc>
              <a:spcBef>
                <a:spcPts val="770"/>
              </a:spcBef>
              <a:buFontTx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Varia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conforme 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hipóteses filogenéticas dos  diferentes</a:t>
            </a:r>
            <a:r>
              <a:rPr sz="2800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pesquisadores.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indent="-343535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solidFill>
                  <a:prstClr val="black"/>
                </a:solidFill>
                <a:latin typeface="Arial"/>
                <a:cs typeface="Arial"/>
              </a:rPr>
              <a:t>Hipótese monofilética </a:t>
            </a:r>
            <a:r>
              <a:rPr sz="2800" spc="-310" dirty="0">
                <a:solidFill>
                  <a:srgbClr val="99CC00"/>
                </a:solidFill>
                <a:latin typeface="UnDotum"/>
                <a:cs typeface="UnDotum"/>
              </a:rPr>
              <a:t> </a:t>
            </a:r>
            <a:r>
              <a:rPr sz="2800" dirty="0">
                <a:solidFill>
                  <a:prstClr val="black"/>
                </a:solidFill>
                <a:latin typeface="Arial"/>
                <a:cs typeface="Arial"/>
              </a:rPr>
              <a:t>quatro</a:t>
            </a:r>
            <a:r>
              <a:rPr sz="2800" spc="-1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EB4545"/>
                </a:solidFill>
                <a:latin typeface="Arial"/>
                <a:cs typeface="Arial"/>
              </a:rPr>
              <a:t>sub-filos</a:t>
            </a:r>
            <a:r>
              <a:rPr sz="2800" spc="-5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8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lvl="1">
              <a:lnSpc>
                <a:spcPts val="2300"/>
              </a:lnSpc>
              <a:spcBef>
                <a:spcPts val="575"/>
              </a:spcBef>
              <a:buClr>
                <a:srgbClr val="EB4545"/>
              </a:buClr>
              <a:buFont typeface="UnDotum"/>
              <a:buChar char=""/>
              <a:tabLst>
                <a:tab pos="683895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Trilobita: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não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tem representantes na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fauna atual,</a:t>
            </a:r>
            <a:r>
              <a:rPr sz="2400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mas 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foi um grupo muito abundante nos mares em épocas  geológicas</a:t>
            </a:r>
            <a:r>
              <a:rPr sz="2400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passadas.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457325" lvl="1">
              <a:lnSpc>
                <a:spcPts val="2300"/>
              </a:lnSpc>
              <a:spcBef>
                <a:spcPts val="590"/>
              </a:spcBef>
              <a:buClr>
                <a:srgbClr val="EB4545"/>
              </a:buClr>
              <a:buFont typeface="UnDotum"/>
              <a:buChar char=""/>
              <a:tabLst>
                <a:tab pos="68389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Uniramia: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compreende as classes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Insecta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Diplopoda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400" spc="-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Chilopoda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016635" lvl="1">
              <a:lnSpc>
                <a:spcPts val="2300"/>
              </a:lnSpc>
              <a:spcBef>
                <a:spcPts val="585"/>
              </a:spcBef>
              <a:buClr>
                <a:srgbClr val="EB4545"/>
              </a:buClr>
              <a:buFont typeface="UnDotum"/>
              <a:buChar char=""/>
              <a:tabLst>
                <a:tab pos="683895" algn="l"/>
              </a:tabLst>
            </a:pPr>
            <a:r>
              <a:rPr sz="2400" b="1" spc="-5" dirty="0">
                <a:solidFill>
                  <a:prstClr val="black"/>
                </a:solidFill>
                <a:latin typeface="Arial"/>
                <a:cs typeface="Arial"/>
              </a:rPr>
              <a:t>Crustacea: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possui cerca </a:t>
            </a:r>
            <a:r>
              <a:rPr sz="2400" spc="-10" dirty="0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dez classes, cujos  representantes mais conhecidos são os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siris,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as  lagostas e os</a:t>
            </a:r>
            <a:r>
              <a:rPr sz="2400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camarões.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683260" lvl="1" indent="-328295">
              <a:lnSpc>
                <a:spcPts val="2590"/>
              </a:lnSpc>
              <a:spcBef>
                <a:spcPts val="30"/>
              </a:spcBef>
              <a:buClr>
                <a:srgbClr val="EB4545"/>
              </a:buClr>
              <a:buFont typeface="UnDotum"/>
              <a:buChar char=""/>
              <a:tabLst>
                <a:tab pos="683895" algn="l"/>
              </a:tabLst>
            </a:pPr>
            <a:r>
              <a:rPr sz="2400" b="1" dirty="0">
                <a:solidFill>
                  <a:prstClr val="black"/>
                </a:solidFill>
                <a:latin typeface="Arial"/>
                <a:cs typeface="Arial"/>
              </a:rPr>
              <a:t>Chelicerata: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compreende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classes </a:t>
            </a:r>
            <a:r>
              <a:rPr sz="2400" b="1" dirty="0">
                <a:solidFill>
                  <a:srgbClr val="009999"/>
                </a:solidFill>
                <a:latin typeface="Arial"/>
                <a:cs typeface="Arial"/>
              </a:rPr>
              <a:t>Merostomata</a:t>
            </a:r>
            <a:r>
              <a:rPr sz="2400" b="1" spc="2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  <a:p>
            <a:pPr marL="355600">
              <a:lnSpc>
                <a:spcPts val="2590"/>
              </a:lnSpc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Arachnida</a:t>
            </a:r>
            <a:r>
              <a:rPr sz="2400" spc="-5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sz="2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68475"/>
            <a:ext cx="9144000" cy="15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57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7385" y="515238"/>
            <a:ext cx="5271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SUB-FILO</a:t>
            </a:r>
            <a:r>
              <a:rPr sz="4000" spc="-45" dirty="0"/>
              <a:t> </a:t>
            </a:r>
            <a:r>
              <a:rPr sz="4000" spc="-5" dirty="0"/>
              <a:t>TRILOBITA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752600" y="1905000"/>
            <a:ext cx="2981325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5800" y="1981200"/>
            <a:ext cx="7680325" cy="4876800"/>
            <a:chOff x="685800" y="1981200"/>
            <a:chExt cx="7680325" cy="4876800"/>
          </a:xfrm>
        </p:grpSpPr>
        <p:sp>
          <p:nvSpPr>
            <p:cNvPr id="5" name="object 5"/>
            <p:cNvSpPr/>
            <p:nvPr/>
          </p:nvSpPr>
          <p:spPr>
            <a:xfrm>
              <a:off x="685800" y="3733800"/>
              <a:ext cx="5110099" cy="31241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791200" y="1981200"/>
              <a:ext cx="2574925" cy="4114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2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2987</Words>
  <Application>Microsoft Office PowerPoint</Application>
  <PresentationFormat>Apresentação na tela (4:3)</PresentationFormat>
  <Paragraphs>456</Paragraphs>
  <Slides>66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66</vt:i4>
      </vt:variant>
    </vt:vector>
  </HeadingPairs>
  <TitlesOfParts>
    <vt:vector size="77" baseType="lpstr">
      <vt:lpstr>Arial</vt:lpstr>
      <vt:lpstr>Calibri</vt:lpstr>
      <vt:lpstr>Constantia</vt:lpstr>
      <vt:lpstr>Georgia</vt:lpstr>
      <vt:lpstr>Symbol</vt:lpstr>
      <vt:lpstr>Times New Roman</vt:lpstr>
      <vt:lpstr>UnDotum</vt:lpstr>
      <vt:lpstr>Wingdings</vt:lpstr>
      <vt:lpstr>Wingdings 2</vt:lpstr>
      <vt:lpstr>TS101674551</vt:lpstr>
      <vt:lpstr>Fluxo</vt:lpstr>
      <vt:lpstr>Revisão - Biologia Reino Animal – Filo Artropoda </vt:lpstr>
      <vt:lpstr>ARTRÓPODES</vt:lpstr>
      <vt:lpstr>FILO ARTHROPODA</vt:lpstr>
      <vt:lpstr>CARACTERÍSTICAS  EMBRIONÁRIAS</vt:lpstr>
      <vt:lpstr>CARACTERÍSTICAS GERAIS</vt:lpstr>
      <vt:lpstr>CARACTERÍSTICAS GERAIS</vt:lpstr>
      <vt:lpstr>CARACTERÍSTICAS GERAIS</vt:lpstr>
      <vt:lpstr>CLASSIFICAÇÃO</vt:lpstr>
      <vt:lpstr>SUB-FILO TRILOBITA</vt:lpstr>
      <vt:lpstr>Apresentação do PowerPoint</vt:lpstr>
      <vt:lpstr>CLASSES CHILOPODA E  DIPLOPODA</vt:lpstr>
      <vt:lpstr>CLASSE CHILOPODA</vt:lpstr>
      <vt:lpstr>CLASSE CHILOPODA</vt:lpstr>
      <vt:lpstr>Apresentação do PowerPoint</vt:lpstr>
      <vt:lpstr>CLASSE DIPLOPODA</vt:lpstr>
      <vt:lpstr>Apresentação do PowerPoint</vt:lpstr>
      <vt:lpstr>CLASSE INSECTA</vt:lpstr>
      <vt:lpstr>CLASSE INSECTA</vt:lpstr>
      <vt:lpstr>CLASSE INSECTA</vt:lpstr>
      <vt:lpstr>CLASSE INSECTA</vt:lpstr>
      <vt:lpstr>SUB-FILO CHELICERATA</vt:lpstr>
      <vt:lpstr>CLASSE MEROSTOMATA</vt:lpstr>
      <vt:lpstr>CLASSE ARACHNIDA</vt:lpstr>
      <vt:lpstr>CLASSE ARACNIDA</vt:lpstr>
      <vt:lpstr>CLASSE ARACNIDA</vt:lpstr>
      <vt:lpstr>CLASSE ARACNIDA</vt:lpstr>
      <vt:lpstr>SUB-FILO CRUSTACEA</vt:lpstr>
      <vt:lpstr>SUB-FILO CRUSTACEA</vt:lpstr>
      <vt:lpstr>SUB-FILO CRUSTACEA</vt:lpstr>
      <vt:lpstr>SISTEMA NERVOSO</vt:lpstr>
      <vt:lpstr>SISTEMA SENSORIAL</vt:lpstr>
      <vt:lpstr>SISTEMA SENSORIAL</vt:lpstr>
      <vt:lpstr>Apresentação do PowerPoint</vt:lpstr>
      <vt:lpstr>SISTEMA CIRCULATÓRIO</vt:lpstr>
      <vt:lpstr>PIGMENTOS RESPIRATÓRIOS</vt:lpstr>
      <vt:lpstr>SISTEMA RESPIRATÓRIO</vt:lpstr>
      <vt:lpstr>SISTEMA RESPIRATÓRIO</vt:lpstr>
      <vt:lpstr>SISTEMA DIGESTÓRIO</vt:lpstr>
      <vt:lpstr>SISTEMA DIGESTÓRIO</vt:lpstr>
      <vt:lpstr>SISTEMA DIGESTÓRIO</vt:lpstr>
      <vt:lpstr>SISTEMA DIGESTÓRIO</vt:lpstr>
      <vt:lpstr>SISTEMA DIGESTÓRIO</vt:lpstr>
      <vt:lpstr>SISTEMA EXCRETOR</vt:lpstr>
      <vt:lpstr>SISTEMA EXCRETOR</vt:lpstr>
      <vt:lpstr>SISTEMA EXCRETOR</vt:lpstr>
      <vt:lpstr>REPRODUÇÃO</vt:lpstr>
      <vt:lpstr>REPRODUÇÃO</vt:lpstr>
      <vt:lpstr>REPRODUÇÃO</vt:lpstr>
      <vt:lpstr>REPRODUÇÃO</vt:lpstr>
      <vt:lpstr>REPRODUÇÃO</vt:lpstr>
      <vt:lpstr>DIVERSIDADE E ABUNDÂNCIA</vt:lpstr>
      <vt:lpstr>IMPORTÂNCIA ECOLÓGICA</vt:lpstr>
      <vt:lpstr>IMPORTÂNCIA ECONÔMICA</vt:lpstr>
      <vt:lpstr>IMPORTÂNCIA ECONÔMICA</vt:lpstr>
      <vt:lpstr>IMPORTÂNCIA ECONÔMICA</vt:lpstr>
      <vt:lpstr>IMPORTÂNCIA ECONÔMICA</vt:lpstr>
      <vt:lpstr>IMPORTÂNCIA MEDICINAL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ENTOMOLOGIA FORENSE</vt:lpstr>
      <vt:lpstr>ENTOMOLOGIA FORENSE</vt:lpstr>
      <vt:lpstr>Bem vindos ao mundo 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 de Doenças Metabólicas  Alterations in the spermatic function generated by obesity in rats.</dc:title>
  <dc:creator/>
  <cp:lastModifiedBy/>
  <cp:revision>42</cp:revision>
  <dcterms:created xsi:type="dcterms:W3CDTF">2011-10-17T22:24:22Z</dcterms:created>
  <dcterms:modified xsi:type="dcterms:W3CDTF">2022-04-13T15:10:25Z</dcterms:modified>
  <cp:version/>
</cp:coreProperties>
</file>